
<file path=[Content_Types].xml><?xml version="1.0" encoding="utf-8"?>
<Types xmlns="http://schemas.openxmlformats.org/package/2006/content-types">
  <Default Extension="bin" ContentType="application/vnd.openxmlformats-officedocument.presentationml.printerSettings"/>
  <Default Extension="rels" ContentType="application/vnd.openxmlformats-package.relationships+xml"/>
  <Override PartName="/ppt/slides/slide14.xml" ContentType="application/vnd.openxmlformats-officedocument.presentationml.slide+xml"/>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54.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docProps/core.xml" ContentType="application/vnd.openxmlformats-package.core-properties+xml"/>
  <Override PartName="/ppt/slides/slide44.xml" ContentType="application/vnd.openxmlformats-officedocument.presentationml.slide+xml"/>
  <Override PartName="/ppt/handoutMasters/handoutMaster1.xml" ContentType="application/vnd.openxmlformats-officedocument.presentationml.handoutMaster+xml"/>
  <Override PartName="/ppt/slides/slide27.xml" ContentType="application/vnd.openxmlformats-officedocument.presentationml.slide+xml"/>
  <Override PartName="/ppt/slides/slide53.xml" ContentType="application/vnd.openxmlformats-officedocument.presentationml.slide+xml"/>
  <Override PartName="/ppt/slides/slide20.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slides/slide12.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slides/slide43.xml" ContentType="application/vnd.openxmlformats-officedocument.presentationml.slide+xml"/>
  <Override PartName="/ppt/slides/slide59.xml" ContentType="application/vnd.openxmlformats-officedocument.presentationml.slide+xml"/>
  <Override PartName="/ppt/slides/slide26.xml" ContentType="application/vnd.openxmlformats-officedocument.presentationml.slide+xml"/>
  <Override PartName="/ppt/slides/slide52.xml" ContentType="application/vnd.openxmlformats-officedocument.presentationml.slide+xml"/>
  <Override PartName="/ppt/slides/slide35.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slides/slide49.xml" ContentType="application/vnd.openxmlformats-officedocument.presentationml.slide+xml"/>
  <Override PartName="/ppt/slides/slide42.xml" ContentType="application/vnd.openxmlformats-officedocument.presentationml.slide+xml"/>
  <Override PartName="/ppt/slides/slide58.xml" ContentType="application/vnd.openxmlformats-officedocument.presentationml.slide+xml"/>
  <Override PartName="/ppt/slides/slide25.xml" ContentType="application/vnd.openxmlformats-officedocument.presentationml.slide+xml"/>
  <Override PartName="/ppt/slides/slide51.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slides/slide10.xml" ContentType="application/vnd.openxmlformats-officedocument.presentationml.slide+xml"/>
  <Override PartName="/docProps/app.xml" ContentType="application/vnd.openxmlformats-officedocument.extended-properties+xml"/>
  <Override PartName="/ppt/slides/slide48.xml" ContentType="application/vnd.openxmlformats-officedocument.presentationml.slide+xml"/>
  <Override PartName="/ppt/slides/slide41.xml" ContentType="application/vnd.openxmlformats-officedocument.presentationml.slide+xml"/>
  <Override PartName="/ppt/theme/theme3.xml" ContentType="application/vnd.openxmlformats-officedocument.theme+xml"/>
  <Override PartName="/ppt/slides/slide57.xml" ContentType="application/vnd.openxmlformats-officedocument.presentationml.slide+xml"/>
  <Override PartName="/ppt/slides/slide24.xml" ContentType="application/vnd.openxmlformats-officedocument.presentationml.slide+xml"/>
  <Override PartName="/ppt/slides/slide50.xml" ContentType="application/vnd.openxmlformats-officedocument.presentationml.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Default Extension="jpeg" ContentType="image/jpeg"/>
  <Override PartName="/ppt/viewProps.xml" ContentType="application/vnd.openxmlformats-officedocument.presentationml.viewProps+xml"/>
  <Override PartName="/ppt/slides/slide47.xml" ContentType="application/vnd.openxmlformats-officedocument.presentationml.slide+xml"/>
  <Override PartName="/ppt/slides/slide40.xml" ContentType="application/vnd.openxmlformats-officedocument.presentationml.slide+xml"/>
  <Override PartName="/ppt/theme/theme2.xml" ContentType="application/vnd.openxmlformats-officedocument.theme+xml"/>
  <Override PartName="/ppt/slides/slide56.xml" ContentType="application/vnd.openxmlformats-officedocument.presentationml.slid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slides/slide46.xml" ContentType="application/vnd.openxmlformats-officedocument.presentationml.slide+xml"/>
  <Override PartName="/ppt/notesSlides/notesSlide2.xml" ContentType="application/vnd.openxmlformats-officedocument.presentationml.notesSlide+xml"/>
  <Override PartName="/ppt/slides/slide29.xml" ContentType="application/vnd.openxmlformats-officedocument.presentationml.slide+xml"/>
  <Override PartName="/ppt/slides/slide55.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Default Extension="gif" ContentType="image/gif"/>
  <Override PartName="/ppt/slides/slide6.xml" ContentType="application/vnd.openxmlformats-officedocument.presentationml.slide+xml"/>
  <Override PartName="/ppt/presentation.xml" ContentType="application/vnd.openxmlformats-officedocument.presentationml.presentation.main+xml"/>
  <Override PartName="/ppt/slideLayouts/slideLayout6.xml" ContentType="application/vnd.openxmlformats-officedocument.presentationml.slideLayout+xml"/>
  <Override PartName="/ppt/slides/slide31.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62"/>
  </p:notesMasterIdLst>
  <p:handoutMasterIdLst>
    <p:handoutMasterId r:id="rId63"/>
  </p:handoutMasterIdLst>
  <p:sldIdLst>
    <p:sldId id="327" r:id="rId2"/>
    <p:sldId id="447" r:id="rId3"/>
    <p:sldId id="393" r:id="rId4"/>
    <p:sldId id="456" r:id="rId5"/>
    <p:sldId id="400" r:id="rId6"/>
    <p:sldId id="448" r:id="rId7"/>
    <p:sldId id="423" r:id="rId8"/>
    <p:sldId id="424" r:id="rId9"/>
    <p:sldId id="422" r:id="rId10"/>
    <p:sldId id="425" r:id="rId11"/>
    <p:sldId id="436" r:id="rId12"/>
    <p:sldId id="437" r:id="rId13"/>
    <p:sldId id="438" r:id="rId14"/>
    <p:sldId id="449" r:id="rId15"/>
    <p:sldId id="450" r:id="rId16"/>
    <p:sldId id="454" r:id="rId17"/>
    <p:sldId id="410" r:id="rId18"/>
    <p:sldId id="414" r:id="rId19"/>
    <p:sldId id="408" r:id="rId20"/>
    <p:sldId id="415" r:id="rId21"/>
    <p:sldId id="451" r:id="rId22"/>
    <p:sldId id="416" r:id="rId23"/>
    <p:sldId id="417" r:id="rId24"/>
    <p:sldId id="413" r:id="rId25"/>
    <p:sldId id="421" r:id="rId26"/>
    <p:sldId id="418" r:id="rId27"/>
    <p:sldId id="441" r:id="rId28"/>
    <p:sldId id="442" r:id="rId29"/>
    <p:sldId id="403" r:id="rId30"/>
    <p:sldId id="406" r:id="rId31"/>
    <p:sldId id="385" r:id="rId32"/>
    <p:sldId id="386" r:id="rId33"/>
    <p:sldId id="388" r:id="rId34"/>
    <p:sldId id="427" r:id="rId35"/>
    <p:sldId id="387" r:id="rId36"/>
    <p:sldId id="428" r:id="rId37"/>
    <p:sldId id="455" r:id="rId38"/>
    <p:sldId id="389" r:id="rId39"/>
    <p:sldId id="429" r:id="rId40"/>
    <p:sldId id="390" r:id="rId41"/>
    <p:sldId id="394" r:id="rId42"/>
    <p:sldId id="395" r:id="rId43"/>
    <p:sldId id="396" r:id="rId44"/>
    <p:sldId id="398" r:id="rId45"/>
    <p:sldId id="445" r:id="rId46"/>
    <p:sldId id="446" r:id="rId47"/>
    <p:sldId id="404" r:id="rId48"/>
    <p:sldId id="405" r:id="rId49"/>
    <p:sldId id="391" r:id="rId50"/>
    <p:sldId id="431" r:id="rId51"/>
    <p:sldId id="434" r:id="rId52"/>
    <p:sldId id="392" r:id="rId53"/>
    <p:sldId id="430" r:id="rId54"/>
    <p:sldId id="435" r:id="rId55"/>
    <p:sldId id="440" r:id="rId56"/>
    <p:sldId id="439" r:id="rId57"/>
    <p:sldId id="432" r:id="rId58"/>
    <p:sldId id="433" r:id="rId59"/>
    <p:sldId id="444" r:id="rId60"/>
    <p:sldId id="365" r:id="rId61"/>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65" charset="0"/>
        <a:ea typeface="ＭＳ Ｐゴシック" pitchFamily="-65" charset="-128"/>
        <a:cs typeface="ＭＳ Ｐゴシック" pitchFamily="-65" charset="-128"/>
      </a:defRPr>
    </a:lvl1pPr>
    <a:lvl2pPr marL="457200" algn="l" defTabSz="457200" rtl="0" fontAlgn="base">
      <a:spcBef>
        <a:spcPct val="0"/>
      </a:spcBef>
      <a:spcAft>
        <a:spcPct val="0"/>
      </a:spcAft>
      <a:defRPr kern="1200">
        <a:solidFill>
          <a:schemeClr val="tx1"/>
        </a:solidFill>
        <a:latin typeface="Arial" pitchFamily="-65" charset="0"/>
        <a:ea typeface="ＭＳ Ｐゴシック" pitchFamily="-65" charset="-128"/>
        <a:cs typeface="ＭＳ Ｐゴシック" pitchFamily="-65" charset="-128"/>
      </a:defRPr>
    </a:lvl2pPr>
    <a:lvl3pPr marL="914400" algn="l" defTabSz="457200" rtl="0" fontAlgn="base">
      <a:spcBef>
        <a:spcPct val="0"/>
      </a:spcBef>
      <a:spcAft>
        <a:spcPct val="0"/>
      </a:spcAft>
      <a:defRPr kern="1200">
        <a:solidFill>
          <a:schemeClr val="tx1"/>
        </a:solidFill>
        <a:latin typeface="Arial" pitchFamily="-65" charset="0"/>
        <a:ea typeface="ＭＳ Ｐゴシック" pitchFamily="-65" charset="-128"/>
        <a:cs typeface="ＭＳ Ｐゴシック" pitchFamily="-65" charset="-128"/>
      </a:defRPr>
    </a:lvl3pPr>
    <a:lvl4pPr marL="1371600" algn="l" defTabSz="457200" rtl="0" fontAlgn="base">
      <a:spcBef>
        <a:spcPct val="0"/>
      </a:spcBef>
      <a:spcAft>
        <a:spcPct val="0"/>
      </a:spcAft>
      <a:defRPr kern="1200">
        <a:solidFill>
          <a:schemeClr val="tx1"/>
        </a:solidFill>
        <a:latin typeface="Arial" pitchFamily="-65" charset="0"/>
        <a:ea typeface="ＭＳ Ｐゴシック" pitchFamily="-65" charset="-128"/>
        <a:cs typeface="ＭＳ Ｐゴシック" pitchFamily="-65" charset="-128"/>
      </a:defRPr>
    </a:lvl4pPr>
    <a:lvl5pPr marL="1828800" algn="l" defTabSz="457200" rtl="0" fontAlgn="base">
      <a:spcBef>
        <a:spcPct val="0"/>
      </a:spcBef>
      <a:spcAft>
        <a:spcPct val="0"/>
      </a:spcAft>
      <a:defRPr kern="1200">
        <a:solidFill>
          <a:schemeClr val="tx1"/>
        </a:solidFill>
        <a:latin typeface="Arial" pitchFamily="-65" charset="0"/>
        <a:ea typeface="ＭＳ Ｐゴシック" pitchFamily="-65" charset="-128"/>
        <a:cs typeface="ＭＳ Ｐゴシック" pitchFamily="-65" charset="-128"/>
      </a:defRPr>
    </a:lvl5pPr>
    <a:lvl6pPr marL="2286000" algn="l" defTabSz="457200" rtl="0" eaLnBrk="1" latinLnBrk="0" hangingPunct="1">
      <a:defRPr kern="1200">
        <a:solidFill>
          <a:schemeClr val="tx1"/>
        </a:solidFill>
        <a:latin typeface="Arial" pitchFamily="-65" charset="0"/>
        <a:ea typeface="ＭＳ Ｐゴシック" pitchFamily="-65" charset="-128"/>
        <a:cs typeface="ＭＳ Ｐゴシック" pitchFamily="-65" charset="-128"/>
      </a:defRPr>
    </a:lvl6pPr>
    <a:lvl7pPr marL="2743200" algn="l" defTabSz="457200" rtl="0" eaLnBrk="1" latinLnBrk="0" hangingPunct="1">
      <a:defRPr kern="1200">
        <a:solidFill>
          <a:schemeClr val="tx1"/>
        </a:solidFill>
        <a:latin typeface="Arial" pitchFamily="-65" charset="0"/>
        <a:ea typeface="ＭＳ Ｐゴシック" pitchFamily="-65" charset="-128"/>
        <a:cs typeface="ＭＳ Ｐゴシック" pitchFamily="-65" charset="-128"/>
      </a:defRPr>
    </a:lvl7pPr>
    <a:lvl8pPr marL="3200400" algn="l" defTabSz="457200" rtl="0" eaLnBrk="1" latinLnBrk="0" hangingPunct="1">
      <a:defRPr kern="1200">
        <a:solidFill>
          <a:schemeClr val="tx1"/>
        </a:solidFill>
        <a:latin typeface="Arial" pitchFamily="-65" charset="0"/>
        <a:ea typeface="ＭＳ Ｐゴシック" pitchFamily="-65" charset="-128"/>
        <a:cs typeface="ＭＳ Ｐゴシック" pitchFamily="-65" charset="-128"/>
      </a:defRPr>
    </a:lvl8pPr>
    <a:lvl9pPr marL="3657600" algn="l" defTabSz="457200" rtl="0" eaLnBrk="1" latinLnBrk="0" hangingPunct="1">
      <a:defRPr kern="1200">
        <a:solidFill>
          <a:schemeClr val="tx1"/>
        </a:solidFill>
        <a:latin typeface="Arial" pitchFamily="-65" charset="0"/>
        <a:ea typeface="ＭＳ Ｐゴシック" pitchFamily="-65" charset="-128"/>
        <a:cs typeface="ＭＳ Ｐゴシック" pitchFamily="-65"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2" frameSlides="1"/>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127" d="100"/>
          <a:sy n="127" d="100"/>
        </p:scale>
        <p:origin x="-1056"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Grid="0" snapToObjects="1">
      <p:cViewPr varScale="1">
        <p:scale>
          <a:sx n="113" d="100"/>
          <a:sy n="113" d="100"/>
        </p:scale>
        <p:origin x="-3320" y="-12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handoutMaster" Target="handoutMasters/handoutMaster1.xml"/><Relationship Id="rId64" Type="http://schemas.openxmlformats.org/officeDocument/2006/relationships/printerSettings" Target="printerSettings/printerSettings1.bin"/><Relationship Id="rId65" Type="http://schemas.openxmlformats.org/officeDocument/2006/relationships/presProps" Target="presProps.xml"/><Relationship Id="rId66" Type="http://schemas.openxmlformats.org/officeDocument/2006/relationships/viewProps" Target="viewProps.xml"/><Relationship Id="rId67" Type="http://schemas.openxmlformats.org/officeDocument/2006/relationships/theme" Target="theme/theme1.xml"/><Relationship Id="rId68"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65" charset="0"/>
                <a:ea typeface="ＭＳ Ｐゴシック" pitchFamily="-65" charset="-128"/>
                <a:cs typeface="ＭＳ Ｐゴシック" pitchFamily="-65"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itchFamily="-1" charset="0"/>
                <a:ea typeface="ＭＳ Ｐゴシック" pitchFamily="-1" charset="-128"/>
                <a:cs typeface="ＭＳ Ｐゴシック" pitchFamily="-1" charset="-128"/>
              </a:defRPr>
            </a:lvl1pPr>
          </a:lstStyle>
          <a:p>
            <a:pPr>
              <a:defRPr/>
            </a:pPr>
            <a:fld id="{B1AB60F7-E2D3-3A41-BAFF-8A623C4D6F95}" type="datetime1">
              <a:rPr lang="en-US"/>
              <a:pPr>
                <a:defRPr/>
              </a:pPr>
              <a:t>8/21/14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pitchFamily="-65" charset="0"/>
                <a:ea typeface="ＭＳ Ｐゴシック" pitchFamily="-65" charset="-128"/>
                <a:cs typeface="ＭＳ Ｐゴシック" pitchFamily="-65"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pitchFamily="-1" charset="0"/>
                <a:ea typeface="ＭＳ Ｐゴシック" pitchFamily="-1" charset="-128"/>
                <a:cs typeface="ＭＳ Ｐゴシック" pitchFamily="-1" charset="-128"/>
              </a:defRPr>
            </a:lvl1pPr>
          </a:lstStyle>
          <a:p>
            <a:pPr>
              <a:defRPr/>
            </a:pPr>
            <a:fld id="{114C1A7A-DC7E-684E-B90A-5C9C32490A61}"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65" charset="0"/>
                <a:ea typeface="ＭＳ Ｐゴシック" pitchFamily="-65" charset="-128"/>
                <a:cs typeface="ＭＳ Ｐゴシック" pitchFamily="-65"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itchFamily="-1" charset="0"/>
                <a:ea typeface="ＭＳ Ｐゴシック" pitchFamily="-1" charset="-128"/>
                <a:cs typeface="ＭＳ Ｐゴシック" pitchFamily="-1" charset="-128"/>
              </a:defRPr>
            </a:lvl1pPr>
          </a:lstStyle>
          <a:p>
            <a:pPr>
              <a:defRPr/>
            </a:pPr>
            <a:fld id="{192E9484-05D2-194C-98F4-8EC0C8A71837}" type="datetime1">
              <a:rPr lang="en-US"/>
              <a:pPr>
                <a:defRPr/>
              </a:pPr>
              <a:t>8/21/14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65" charset="0"/>
                <a:ea typeface="ＭＳ Ｐゴシック" pitchFamily="-65" charset="-128"/>
                <a:cs typeface="ＭＳ Ｐゴシック" pitchFamily="-65"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pitchFamily="-1" charset="0"/>
                <a:ea typeface="ＭＳ Ｐゴシック" pitchFamily="-1" charset="-128"/>
                <a:cs typeface="ＭＳ Ｐゴシック" pitchFamily="-1" charset="-128"/>
              </a:defRPr>
            </a:lvl1pPr>
          </a:lstStyle>
          <a:p>
            <a:pPr>
              <a:defRPr/>
            </a:pPr>
            <a:fld id="{6A4DAF97-7296-9E42-A639-E8ABD491E9E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65"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a:lstStyle/>
          <a:p>
            <a:pPr eaLnBrk="1" hangingPunct="1">
              <a:spcBef>
                <a:spcPct val="0"/>
              </a:spcBef>
            </a:pPr>
            <a:endParaRPr lang="en-US"/>
          </a:p>
        </p:txBody>
      </p:sp>
      <p:sp>
        <p:nvSpPr>
          <p:cNvPr id="19460" name="Slide Number Placeholder 3"/>
          <p:cNvSpPr>
            <a:spLocks noGrp="1"/>
          </p:cNvSpPr>
          <p:nvPr>
            <p:ph type="sldNum" sz="quarter" idx="5"/>
          </p:nvPr>
        </p:nvSpPr>
        <p:spPr bwMode="auto">
          <a:noFill/>
          <a:ln>
            <a:miter lim="800000"/>
            <a:headEnd/>
            <a:tailEnd/>
          </a:ln>
        </p:spPr>
        <p:txBody>
          <a:bodyPr/>
          <a:lstStyle/>
          <a:p>
            <a:fld id="{53559AF8-4F77-5247-B6FF-712FF0AA4A18}" type="slidenum">
              <a:rPr lang="en-US">
                <a:latin typeface="Arial" pitchFamily="-65" charset="0"/>
                <a:ea typeface="ＭＳ Ｐゴシック" pitchFamily="-65" charset="-128"/>
                <a:cs typeface="ＭＳ Ｐゴシック" pitchFamily="-65" charset="-128"/>
              </a:rPr>
              <a:pPr/>
              <a:t>5</a:t>
            </a:fld>
            <a:endParaRPr lang="en-US">
              <a:latin typeface="Arial" pitchFamily="-65" charset="0"/>
              <a:ea typeface="ＭＳ Ｐゴシック" pitchFamily="-65" charset="-128"/>
              <a:cs typeface="ＭＳ Ｐゴシック" pitchFamily="-65"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a:lstStyle/>
          <a:p>
            <a:pPr eaLnBrk="1" hangingPunct="1">
              <a:spcBef>
                <a:spcPct val="0"/>
              </a:spcBef>
            </a:pPr>
            <a:endParaRPr lang="en-US"/>
          </a:p>
        </p:txBody>
      </p:sp>
      <p:sp>
        <p:nvSpPr>
          <p:cNvPr id="77828" name="Slide Number Placeholder 3"/>
          <p:cNvSpPr>
            <a:spLocks noGrp="1"/>
          </p:cNvSpPr>
          <p:nvPr>
            <p:ph type="sldNum" sz="quarter" idx="5"/>
          </p:nvPr>
        </p:nvSpPr>
        <p:spPr bwMode="auto">
          <a:noFill/>
          <a:ln>
            <a:miter lim="800000"/>
            <a:headEnd/>
            <a:tailEnd/>
          </a:ln>
        </p:spPr>
        <p:txBody>
          <a:bodyPr/>
          <a:lstStyle/>
          <a:p>
            <a:fld id="{CC9B0F76-A154-214A-9A89-DDEADE83ADD0}" type="slidenum">
              <a:rPr lang="en-US">
                <a:latin typeface="Arial" pitchFamily="-65" charset="0"/>
                <a:ea typeface="ＭＳ Ｐゴシック" pitchFamily="-65" charset="-128"/>
                <a:cs typeface="ＭＳ Ｐゴシック" pitchFamily="-65" charset="-128"/>
              </a:rPr>
              <a:pPr/>
              <a:t>59</a:t>
            </a:fld>
            <a:endParaRPr lang="en-US">
              <a:latin typeface="Arial" pitchFamily="-65" charset="0"/>
              <a:ea typeface="ＭＳ Ｐゴシック" pitchFamily="-65" charset="-128"/>
              <a:cs typeface="ＭＳ Ｐゴシック" pitchFamily="-65"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5BECC8D-F896-2C44-979F-9067F33F7CD8}" type="datetime1">
              <a:rPr lang="en-US"/>
              <a:pPr>
                <a:defRPr/>
              </a:pPr>
              <a:t>8/21/14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F269014-8408-8D47-B77D-A1FBC9DCC28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54147C8-D848-814B-888B-4DCD8322E605}" type="datetime1">
              <a:rPr lang="en-US"/>
              <a:pPr>
                <a:defRPr/>
              </a:pPr>
              <a:t>8/21/14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940C0F2-98A8-114A-BD82-4FE7D85A2AD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AEE26F0-34D6-0741-9472-DE1AB9D5EA3A}" type="datetime1">
              <a:rPr lang="en-US"/>
              <a:pPr>
                <a:defRPr/>
              </a:pPr>
              <a:t>8/21/14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A860052-C57C-904A-9EDC-C47E2FC53AB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357F9E0-1124-B245-9E1B-9B2A937AFB7B}" type="datetime1">
              <a:rPr lang="en-US"/>
              <a:pPr>
                <a:defRPr/>
              </a:pPr>
              <a:t>8/21/14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320D4E0-5F1C-7D48-A836-E194D188589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FB66A10-B657-DB49-A08A-E348F6DE4BA0}" type="datetime1">
              <a:rPr lang="en-US"/>
              <a:pPr>
                <a:defRPr/>
              </a:pPr>
              <a:t>8/21/14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C2DFA65-FF5F-A049-9B7E-63176B55DE4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3889FB7-C3DB-714A-B659-D8B42B681CCF}" type="datetime1">
              <a:rPr lang="en-US"/>
              <a:pPr>
                <a:defRPr/>
              </a:pPr>
              <a:t>8/21/14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F78EA24-3792-3C48-9FB8-EA0A0A2868D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DD86551-058C-CB41-AE5C-36144CC1F130}" type="datetime1">
              <a:rPr lang="en-US"/>
              <a:pPr>
                <a:defRPr/>
              </a:pPr>
              <a:t>8/21/14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15477B4-CAAA-834A-9FB4-819A8745C5E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02AC573-D3BE-3447-88AD-891BCEF4136B}" type="datetime1">
              <a:rPr lang="en-US"/>
              <a:pPr>
                <a:defRPr/>
              </a:pPr>
              <a:t>8/21/14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61934E0-CEB7-4B4B-BAF8-2EAF6EEB26A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2719FB2-C880-DE4D-9D64-4D880F68214B}" type="datetime1">
              <a:rPr lang="en-US"/>
              <a:pPr>
                <a:defRPr/>
              </a:pPr>
              <a:t>8/21/14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BF85FC4-EB2B-1E4E-B1A4-D69C26FB33D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9428B9A-AC60-A345-843F-C55BBACF763C}" type="datetime1">
              <a:rPr lang="en-US"/>
              <a:pPr>
                <a:defRPr/>
              </a:pPr>
              <a:t>8/21/14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FEBFF6B-300F-1F43-956A-6C6493C1F12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19D285F-47A7-CF41-A8EE-E32B0E38F0BD}" type="datetime1">
              <a:rPr lang="en-US"/>
              <a:pPr>
                <a:defRPr/>
              </a:pPr>
              <a:t>8/21/14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D41E96F-9631-DC43-998A-0393BE24002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AU"/>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FFFFF"/>
                </a:solidFill>
                <a:latin typeface="Calibri" pitchFamily="-1" charset="0"/>
                <a:ea typeface="ＭＳ Ｐゴシック" pitchFamily="-1" charset="-128"/>
                <a:cs typeface="ＭＳ Ｐゴシック" pitchFamily="-1" charset="-128"/>
              </a:defRPr>
            </a:lvl1pPr>
          </a:lstStyle>
          <a:p>
            <a:pPr>
              <a:defRPr/>
            </a:pPr>
            <a:fld id="{FECCD956-1CA1-7942-AB8B-76AE761B1C90}" type="datetime1">
              <a:rPr lang="en-US"/>
              <a:pPr>
                <a:defRPr/>
              </a:pPr>
              <a:t>8/21/14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a:t>GRAP2575  049130</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latin typeface="Calibri" pitchFamily="-1" charset="0"/>
                <a:ea typeface="ＭＳ Ｐゴシック" pitchFamily="-1" charset="-128"/>
                <a:cs typeface="ＭＳ Ｐゴシック" pitchFamily="-1" charset="-128"/>
              </a:defRPr>
            </a:lvl1pPr>
          </a:lstStyle>
          <a:p>
            <a:pPr>
              <a:defRPr/>
            </a:pPr>
            <a:fld id="{CD223986-9EC7-5440-856F-441091EC280C}"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287" r:id="rId1"/>
    <p:sldLayoutId id="2147484288" r:id="rId2"/>
    <p:sldLayoutId id="2147484289" r:id="rId3"/>
    <p:sldLayoutId id="2147484290" r:id="rId4"/>
    <p:sldLayoutId id="2147484291" r:id="rId5"/>
    <p:sldLayoutId id="2147484292" r:id="rId6"/>
    <p:sldLayoutId id="2147484293" r:id="rId7"/>
    <p:sldLayoutId id="2147484294" r:id="rId8"/>
    <p:sldLayoutId id="2147484295" r:id="rId9"/>
    <p:sldLayoutId id="2147484296" r:id="rId10"/>
    <p:sldLayoutId id="2147484297" r:id="rId11"/>
  </p:sldLayoutIdLst>
  <p:txStyles>
    <p:titleStyle>
      <a:lvl1pPr algn="ctr" defTabSz="457200" rtl="0" eaLnBrk="0" fontAlgn="base" hangingPunct="0">
        <a:spcBef>
          <a:spcPct val="0"/>
        </a:spcBef>
        <a:spcAft>
          <a:spcPct val="0"/>
        </a:spcAft>
        <a:defRPr sz="4400" b="1" kern="1200">
          <a:solidFill>
            <a:schemeClr val="tx1"/>
          </a:solidFill>
          <a:latin typeface="+mj-lt"/>
          <a:ea typeface="ＭＳ Ｐゴシック" pitchFamily="-1" charset="-128"/>
          <a:cs typeface="ＭＳ Ｐゴシック" pitchFamily="-1" charset="-128"/>
        </a:defRPr>
      </a:lvl1pPr>
      <a:lvl2pPr algn="ctr" defTabSz="457200" rtl="0" eaLnBrk="0" fontAlgn="base" hangingPunct="0">
        <a:spcBef>
          <a:spcPct val="0"/>
        </a:spcBef>
        <a:spcAft>
          <a:spcPct val="0"/>
        </a:spcAft>
        <a:defRPr sz="4400" b="1">
          <a:solidFill>
            <a:schemeClr val="tx1"/>
          </a:solidFill>
          <a:latin typeface="Calibri" pitchFamily="-1" charset="0"/>
          <a:ea typeface="ＭＳ Ｐゴシック" pitchFamily="-1" charset="-128"/>
          <a:cs typeface="ＭＳ Ｐゴシック" pitchFamily="-1" charset="-128"/>
        </a:defRPr>
      </a:lvl2pPr>
      <a:lvl3pPr algn="ctr" defTabSz="457200" rtl="0" eaLnBrk="0" fontAlgn="base" hangingPunct="0">
        <a:spcBef>
          <a:spcPct val="0"/>
        </a:spcBef>
        <a:spcAft>
          <a:spcPct val="0"/>
        </a:spcAft>
        <a:defRPr sz="4400" b="1">
          <a:solidFill>
            <a:schemeClr val="tx1"/>
          </a:solidFill>
          <a:latin typeface="Calibri" pitchFamily="-1" charset="0"/>
          <a:ea typeface="ＭＳ Ｐゴシック" pitchFamily="-1" charset="-128"/>
          <a:cs typeface="ＭＳ Ｐゴシック" pitchFamily="-1" charset="-128"/>
        </a:defRPr>
      </a:lvl3pPr>
      <a:lvl4pPr algn="ctr" defTabSz="457200" rtl="0" eaLnBrk="0" fontAlgn="base" hangingPunct="0">
        <a:spcBef>
          <a:spcPct val="0"/>
        </a:spcBef>
        <a:spcAft>
          <a:spcPct val="0"/>
        </a:spcAft>
        <a:defRPr sz="4400" b="1">
          <a:solidFill>
            <a:schemeClr val="tx1"/>
          </a:solidFill>
          <a:latin typeface="Calibri" pitchFamily="-1" charset="0"/>
          <a:ea typeface="ＭＳ Ｐゴシック" pitchFamily="-1" charset="-128"/>
          <a:cs typeface="ＭＳ Ｐゴシック" pitchFamily="-1" charset="-128"/>
        </a:defRPr>
      </a:lvl4pPr>
      <a:lvl5pPr algn="ctr" defTabSz="457200" rtl="0" eaLnBrk="0" fontAlgn="base" hangingPunct="0">
        <a:spcBef>
          <a:spcPct val="0"/>
        </a:spcBef>
        <a:spcAft>
          <a:spcPct val="0"/>
        </a:spcAft>
        <a:defRPr sz="4400" b="1">
          <a:solidFill>
            <a:schemeClr val="tx1"/>
          </a:solidFill>
          <a:latin typeface="Calibri" pitchFamily="-1" charset="0"/>
          <a:ea typeface="ＭＳ Ｐゴシック" pitchFamily="-1" charset="-128"/>
          <a:cs typeface="ＭＳ Ｐゴシック" pitchFamily="-1" charset="-128"/>
        </a:defRPr>
      </a:lvl5pPr>
      <a:lvl6pPr marL="457200" algn="ctr" defTabSz="457200" rtl="0" fontAlgn="base">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6pPr>
      <a:lvl7pPr marL="914400" algn="ctr" defTabSz="457200" rtl="0" fontAlgn="base">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7pPr>
      <a:lvl8pPr marL="1371600" algn="ctr" defTabSz="457200" rtl="0" fontAlgn="base">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8pPr>
      <a:lvl9pPr marL="1828800" algn="ctr" defTabSz="457200" rtl="0" fontAlgn="base">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9pPr>
    </p:titleStyle>
    <p:bodyStyle>
      <a:lvl1pPr marL="342900" indent="-342900" algn="l" defTabSz="457200" rtl="0" eaLnBrk="0" fontAlgn="base" hangingPunct="0">
        <a:spcBef>
          <a:spcPct val="20000"/>
        </a:spcBef>
        <a:spcAft>
          <a:spcPct val="0"/>
        </a:spcAft>
        <a:buFont typeface="Arial" pitchFamily="-65" charset="0"/>
        <a:buChar char="•"/>
        <a:defRPr sz="3200" kern="1200">
          <a:solidFill>
            <a:schemeClr val="tx1"/>
          </a:solidFill>
          <a:latin typeface="+mn-lt"/>
          <a:ea typeface="ＭＳ Ｐゴシック" pitchFamily="-1" charset="-128"/>
          <a:cs typeface="ＭＳ Ｐゴシック" pitchFamily="-1" charset="-128"/>
        </a:defRPr>
      </a:lvl1pPr>
      <a:lvl2pPr marL="742950" indent="-285750" algn="l" defTabSz="457200" rtl="0" eaLnBrk="0" fontAlgn="base" hangingPunct="0">
        <a:spcBef>
          <a:spcPct val="20000"/>
        </a:spcBef>
        <a:spcAft>
          <a:spcPct val="0"/>
        </a:spcAft>
        <a:buFont typeface="Arial" pitchFamily="-65" charset="0"/>
        <a:buChar char="–"/>
        <a:defRPr sz="2800" kern="1200">
          <a:solidFill>
            <a:schemeClr val="tx1"/>
          </a:solidFill>
          <a:latin typeface="+mn-lt"/>
          <a:ea typeface="ＭＳ Ｐゴシック" pitchFamily="-1" charset="-128"/>
          <a:cs typeface="+mn-cs"/>
        </a:defRPr>
      </a:lvl2pPr>
      <a:lvl3pPr marL="1143000" indent="-228600" algn="l" defTabSz="457200" rtl="0" eaLnBrk="0" fontAlgn="base" hangingPunct="0">
        <a:spcBef>
          <a:spcPct val="20000"/>
        </a:spcBef>
        <a:spcAft>
          <a:spcPct val="0"/>
        </a:spcAft>
        <a:buFont typeface="Arial" pitchFamily="-65" charset="0"/>
        <a:buChar char="•"/>
        <a:defRPr sz="2400" kern="1200">
          <a:solidFill>
            <a:schemeClr val="tx1"/>
          </a:solidFill>
          <a:latin typeface="+mn-lt"/>
          <a:ea typeface="ＭＳ Ｐゴシック" pitchFamily="-1" charset="-128"/>
          <a:cs typeface="+mn-cs"/>
        </a:defRPr>
      </a:lvl3pPr>
      <a:lvl4pPr marL="1600200" indent="-228600" algn="l" defTabSz="457200" rtl="0" eaLnBrk="0" fontAlgn="base" hangingPunct="0">
        <a:spcBef>
          <a:spcPct val="20000"/>
        </a:spcBef>
        <a:spcAft>
          <a:spcPct val="0"/>
        </a:spcAft>
        <a:buFont typeface="Arial" pitchFamily="-65" charset="0"/>
        <a:buChar char="–"/>
        <a:defRPr sz="2000" kern="1200">
          <a:solidFill>
            <a:schemeClr val="tx1"/>
          </a:solidFill>
          <a:latin typeface="+mn-lt"/>
          <a:ea typeface="ＭＳ Ｐゴシック" pitchFamily="-1" charset="-128"/>
          <a:cs typeface="+mn-cs"/>
        </a:defRPr>
      </a:lvl4pPr>
      <a:lvl5pPr marL="2057400" indent="-228600" algn="l" defTabSz="457200" rtl="0" eaLnBrk="0" fontAlgn="base" hangingPunct="0">
        <a:spcBef>
          <a:spcPct val="20000"/>
        </a:spcBef>
        <a:spcAft>
          <a:spcPct val="0"/>
        </a:spcAft>
        <a:buFont typeface="Arial" pitchFamily="-65"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 Id="rId3" Type="http://schemas.openxmlformats.org/officeDocument/2006/relationships/image" Target="../media/image1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gi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tudiobutcher.com/sb-students-assignment-two.html"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Title 1"/>
          <p:cNvSpPr>
            <a:spLocks noGrp="1"/>
          </p:cNvSpPr>
          <p:nvPr>
            <p:ph type="ctrTitle"/>
          </p:nvPr>
        </p:nvSpPr>
        <p:spPr/>
        <p:txBody>
          <a:bodyPr/>
          <a:lstStyle/>
          <a:p>
            <a:r>
              <a:rPr lang="en-AU">
                <a:ea typeface="ＭＳ Ｐゴシック" pitchFamily="-65" charset="-128"/>
                <a:cs typeface="ＭＳ Ｐゴシック" pitchFamily="-65" charset="-128"/>
              </a:rPr>
              <a:t>Advanced Industrial Design Engineering</a:t>
            </a:r>
          </a:p>
        </p:txBody>
      </p:sp>
      <p:sp>
        <p:nvSpPr>
          <p:cNvPr id="3" name="Subtitle 2"/>
          <p:cNvSpPr>
            <a:spLocks noGrp="1"/>
          </p:cNvSpPr>
          <p:nvPr>
            <p:ph type="subTitle" idx="1"/>
          </p:nvPr>
        </p:nvSpPr>
        <p:spPr/>
        <p:txBody>
          <a:bodyPr/>
          <a:lstStyle/>
          <a:p>
            <a:pPr>
              <a:defRPr/>
            </a:pPr>
            <a:r>
              <a:rPr lang="en-US" dirty="0" smtClean="0"/>
              <a:t>GRAP2575</a:t>
            </a:r>
            <a:endParaRPr lang="en-AU" dirty="0" smtClean="0"/>
          </a:p>
          <a:p>
            <a:pPr>
              <a:buFont typeface="Arial" pitchFamily="-1" charset="0"/>
              <a:buNone/>
              <a:defRPr/>
            </a:pPr>
            <a:r>
              <a:rPr lang="en-AU" dirty="0" smtClean="0"/>
              <a:t>Lecturers: Nick Johns &amp; Rick Butcher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ea typeface="ＭＳ Ｐゴシック" pitchFamily="-65" charset="-128"/>
                <a:cs typeface="ＭＳ Ｐゴシック" pitchFamily="-65" charset="-128"/>
              </a:rPr>
              <a:t>Victor Papanek </a:t>
            </a:r>
          </a:p>
        </p:txBody>
      </p:sp>
      <p:sp>
        <p:nvSpPr>
          <p:cNvPr id="24579" name="Content Placeholder 2"/>
          <p:cNvSpPr>
            <a:spLocks noGrp="1"/>
          </p:cNvSpPr>
          <p:nvPr>
            <p:ph idx="1"/>
          </p:nvPr>
        </p:nvSpPr>
        <p:spPr/>
        <p:txBody>
          <a:bodyPr/>
          <a:lstStyle/>
          <a:p>
            <a:r>
              <a:rPr lang="en-US">
                <a:ea typeface="ＭＳ Ｐゴシック" pitchFamily="-65" charset="-128"/>
                <a:cs typeface="ＭＳ Ｐゴシック" pitchFamily="-65" charset="-128"/>
              </a:rPr>
              <a:t>His work included sustainable ideas including:</a:t>
            </a:r>
          </a:p>
          <a:p>
            <a:pPr lvl="1"/>
            <a:r>
              <a:rPr lang="en-US"/>
              <a:t>An educational TV set that could be utilized in Africa and produced in Japan for $9.00 per set (cost in 1970 dollars).</a:t>
            </a:r>
          </a:p>
          <a:p>
            <a:pPr lvl="1"/>
            <a:r>
              <a:rPr lang="en-US"/>
              <a:t>A transistor radio made from ordinary metal food cans and powered by a burning candle.</a:t>
            </a:r>
          </a:p>
        </p:txBody>
      </p:sp>
      <p:pic>
        <p:nvPicPr>
          <p:cNvPr id="4" name="Picture 3" descr="tumblr_lbr5y4Pnk91qe4iw8.jpg"/>
          <p:cNvPicPr>
            <a:picLocks noChangeAspect="1"/>
          </p:cNvPicPr>
          <p:nvPr/>
        </p:nvPicPr>
        <p:blipFill>
          <a:blip r:embed="rId2"/>
          <a:srcRect/>
          <a:stretch>
            <a:fillRect/>
          </a:stretch>
        </p:blipFill>
        <p:spPr bwMode="auto">
          <a:xfrm>
            <a:off x="2190750" y="1417638"/>
            <a:ext cx="4762500" cy="46386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ea typeface="ＭＳ Ｐゴシック" pitchFamily="-65" charset="-128"/>
                <a:cs typeface="ＭＳ Ｐゴシック" pitchFamily="-65" charset="-128"/>
              </a:rPr>
              <a:t>Articulating ‘sustainability’</a:t>
            </a:r>
          </a:p>
        </p:txBody>
      </p:sp>
      <p:sp>
        <p:nvSpPr>
          <p:cNvPr id="25603" name="Content Placeholder 2"/>
          <p:cNvSpPr>
            <a:spLocks noGrp="1"/>
          </p:cNvSpPr>
          <p:nvPr>
            <p:ph idx="1"/>
          </p:nvPr>
        </p:nvSpPr>
        <p:spPr/>
        <p:txBody>
          <a:bodyPr/>
          <a:lstStyle/>
          <a:p>
            <a:r>
              <a:rPr lang="en-US">
                <a:ea typeface="ＭＳ Ｐゴシック" pitchFamily="-65" charset="-128"/>
                <a:cs typeface="ＭＳ Ｐゴシック" pitchFamily="-65" charset="-128"/>
              </a:rPr>
              <a:t>Sustainability is an ‘umbrella’ term used for many purposes &amp; articulated in many different ways.</a:t>
            </a:r>
          </a:p>
          <a:p>
            <a:pPr lvl="1"/>
            <a:r>
              <a:rPr lang="en-US"/>
              <a:t>Depending on the stakeholders, their ambitions &amp; their audiences</a:t>
            </a:r>
          </a:p>
          <a:p>
            <a:r>
              <a:rPr lang="en-US">
                <a:ea typeface="ＭＳ Ｐゴシック" pitchFamily="-65" charset="-128"/>
                <a:cs typeface="ＭＳ Ｐゴシック" pitchFamily="-65" charset="-128"/>
              </a:rPr>
              <a:t>Sustainable terminology might refer to simple ideas such as </a:t>
            </a:r>
          </a:p>
          <a:p>
            <a:pPr lvl="1"/>
            <a:r>
              <a:rPr lang="en-US"/>
              <a:t>‘pollution free’</a:t>
            </a:r>
          </a:p>
          <a:p>
            <a:pPr lvl="1"/>
            <a:r>
              <a:rPr lang="en-US"/>
              <a:t>‘creating local employment’</a:t>
            </a:r>
          </a:p>
          <a:p>
            <a:pPr lvl="1"/>
            <a:r>
              <a:rPr lang="en-US"/>
              <a:t>‘being renewable’, etc</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ea typeface="ＭＳ Ｐゴシック" pitchFamily="-65" charset="-128"/>
                <a:cs typeface="ＭＳ Ｐゴシック" pitchFamily="-65" charset="-128"/>
              </a:rPr>
              <a:t>Sustainability in the media</a:t>
            </a:r>
          </a:p>
        </p:txBody>
      </p:sp>
      <p:sp>
        <p:nvSpPr>
          <p:cNvPr id="26627" name="Content Placeholder 2"/>
          <p:cNvSpPr>
            <a:spLocks noGrp="1"/>
          </p:cNvSpPr>
          <p:nvPr>
            <p:ph idx="1"/>
          </p:nvPr>
        </p:nvSpPr>
        <p:spPr/>
        <p:txBody>
          <a:bodyPr/>
          <a:lstStyle/>
          <a:p>
            <a:r>
              <a:rPr lang="en-US">
                <a:ea typeface="ＭＳ Ｐゴシック" pitchFamily="-65" charset="-128"/>
                <a:cs typeface="ＭＳ Ｐゴシック" pitchFamily="-65" charset="-128"/>
              </a:rPr>
              <a:t>Complex terms are not easy to communicate.</a:t>
            </a:r>
          </a:p>
          <a:p>
            <a:pPr lvl="1"/>
            <a:r>
              <a:rPr lang="en-US"/>
              <a:t>Over-simplification of concepts is common.</a:t>
            </a:r>
          </a:p>
          <a:p>
            <a:pPr lvl="1"/>
            <a:r>
              <a:rPr lang="en-US"/>
              <a:t>This reinforces public perceptions &amp; increases the difficulties in seeing the whole picture of ‘hidden’ articulations.</a:t>
            </a:r>
          </a:p>
          <a:p>
            <a:pPr lvl="1"/>
            <a:r>
              <a:rPr lang="en-US"/>
              <a:t>To not aggravate other problems while trying to fix one, it’s important to keep a clear vision of all aspects of sustainable development when addressing specific problems…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ea typeface="ＭＳ Ｐゴシック" pitchFamily="-65" charset="-128"/>
                <a:cs typeface="ＭＳ Ｐゴシック" pitchFamily="-65" charset="-128"/>
              </a:rPr>
              <a:t>Paradoxes of sustainability</a:t>
            </a:r>
          </a:p>
        </p:txBody>
      </p:sp>
      <p:sp>
        <p:nvSpPr>
          <p:cNvPr id="27651" name="Content Placeholder 2"/>
          <p:cNvSpPr>
            <a:spLocks noGrp="1"/>
          </p:cNvSpPr>
          <p:nvPr>
            <p:ph idx="1"/>
          </p:nvPr>
        </p:nvSpPr>
        <p:spPr/>
        <p:txBody>
          <a:bodyPr/>
          <a:lstStyle/>
          <a:p>
            <a:r>
              <a:rPr lang="en-US">
                <a:ea typeface="ＭＳ Ｐゴシック" pitchFamily="-65" charset="-128"/>
                <a:cs typeface="ＭＳ Ｐゴシック" pitchFamily="-65" charset="-128"/>
              </a:rPr>
              <a:t>More efficient technologies might boost consumption and thereby contribute to resource depletion instead of saving resources.</a:t>
            </a:r>
          </a:p>
          <a:p>
            <a:r>
              <a:rPr lang="en-US">
                <a:ea typeface="ＭＳ Ｐゴシック" pitchFamily="-65" charset="-128"/>
                <a:cs typeface="ＭＳ Ｐゴシック" pitchFamily="-65" charset="-128"/>
              </a:rPr>
              <a:t>That prescribing technologies with less harmful side effects might lead to a transfer of production or illegal use, thereby aggravating problems.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ea typeface="ＭＳ Ｐゴシック" pitchFamily="-65" charset="-128"/>
                <a:cs typeface="ＭＳ Ｐゴシック" pitchFamily="-65" charset="-128"/>
              </a:rPr>
              <a:t>An ecology of sustainability</a:t>
            </a:r>
          </a:p>
        </p:txBody>
      </p:sp>
      <p:sp>
        <p:nvSpPr>
          <p:cNvPr id="28675" name="Content Placeholder 2"/>
          <p:cNvSpPr>
            <a:spLocks noGrp="1"/>
          </p:cNvSpPr>
          <p:nvPr>
            <p:ph idx="1"/>
          </p:nvPr>
        </p:nvSpPr>
        <p:spPr/>
        <p:txBody>
          <a:bodyPr/>
          <a:lstStyle/>
          <a:p>
            <a:r>
              <a:rPr lang="en-US" smtClean="0">
                <a:ea typeface="ＭＳ Ｐゴシック" pitchFamily="-65" charset="-128"/>
                <a:cs typeface="ＭＳ Ｐゴシック" pitchFamily="-65" charset="-128"/>
              </a:rPr>
              <a:t>A cyclical rather than linear model of the production system is the dominant paradigm.</a:t>
            </a:r>
          </a:p>
          <a:p>
            <a:pPr lvl="1"/>
            <a:r>
              <a:rPr lang="en-US" smtClean="0"/>
              <a:t>Akin to the cycle of seasons – recognizing production systems as natural ecologies.</a:t>
            </a:r>
          </a:p>
          <a:p>
            <a:pPr lvl="1"/>
            <a:r>
              <a:rPr lang="en-US" smtClean="0"/>
              <a:t>The boundaries defining the production eco-system are fractal and multi-dimensional.</a:t>
            </a:r>
          </a:p>
          <a:p>
            <a:pPr lvl="1"/>
            <a:r>
              <a:rPr lang="en-US" smtClean="0"/>
              <a:t>Influenced by degrees of complexity at multiple levels.</a:t>
            </a:r>
          </a:p>
          <a:p>
            <a:r>
              <a:rPr lang="en-US" smtClean="0">
                <a:ea typeface="ＭＳ Ｐゴシック" pitchFamily="-65" charset="-128"/>
                <a:cs typeface="ＭＳ Ｐゴシック" pitchFamily="-65" charset="-128"/>
              </a:rPr>
              <a:t>Sustainable outcomes, then, can be described in terms of various systems.</a:t>
            </a:r>
          </a:p>
          <a:p>
            <a:endParaRPr lang="en-US" smtClean="0">
              <a:ea typeface="ＭＳ Ｐゴシック" pitchFamily="-65" charset="-128"/>
              <a:cs typeface="ＭＳ Ｐゴシック" pitchFamily="-65" charset="-128"/>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0" y="1827213"/>
            <a:ext cx="9144000" cy="5030787"/>
          </a:xfrm>
          <a:prstGeom prst="rect">
            <a:avLst/>
          </a:prstGeom>
          <a:solidFill>
            <a:schemeClr val="tx1"/>
          </a:solidFill>
          <a:ln w="9525">
            <a:solidFill>
              <a:srgbClr val="4A7EBB"/>
            </a:solidFill>
            <a:miter lim="800000"/>
            <a:headEnd/>
            <a:tailEnd/>
          </a:ln>
          <a:effectLst>
            <a:outerShdw blurRad="40000" dist="23000" dir="5400000" rotWithShape="0">
              <a:srgbClr val="000000">
                <a:alpha val="34998"/>
              </a:srgbClr>
            </a:outerShdw>
          </a:effectLst>
        </p:spPr>
        <p:txBody>
          <a:bodyPr anchor="ctr">
            <a:prstTxWarp prst="textNoShape">
              <a:avLst/>
            </a:prstTxWarp>
          </a:bodyPr>
          <a:lstStyle/>
          <a:p>
            <a:pPr algn="ctr">
              <a:defRPr/>
            </a:pPr>
            <a:endParaRPr lang="en-US">
              <a:solidFill>
                <a:schemeClr val="lt1"/>
              </a:solidFill>
              <a:latin typeface="+mn-lt"/>
              <a:ea typeface="+mn-ea"/>
              <a:cs typeface="+mn-cs"/>
            </a:endParaRPr>
          </a:p>
        </p:txBody>
      </p:sp>
      <p:sp>
        <p:nvSpPr>
          <p:cNvPr id="29698" name="Title 1"/>
          <p:cNvSpPr>
            <a:spLocks noGrp="1"/>
          </p:cNvSpPr>
          <p:nvPr>
            <p:ph type="title"/>
          </p:nvPr>
        </p:nvSpPr>
        <p:spPr/>
        <p:txBody>
          <a:bodyPr/>
          <a:lstStyle/>
          <a:p>
            <a:r>
              <a:rPr lang="en-US" smtClean="0">
                <a:ea typeface="ＭＳ Ｐゴシック" pitchFamily="-65" charset="-128"/>
                <a:cs typeface="ＭＳ Ｐゴシック" pitchFamily="-65" charset="-128"/>
              </a:rPr>
              <a:t>Open systems</a:t>
            </a:r>
          </a:p>
        </p:txBody>
      </p:sp>
      <p:pic>
        <p:nvPicPr>
          <p:cNvPr id="5" name="Content Placeholder 4" descr="Info-structure-16.png"/>
          <p:cNvPicPr>
            <a:picLocks noGrp="1" noChangeAspect="1"/>
          </p:cNvPicPr>
          <p:nvPr>
            <p:ph idx="1"/>
          </p:nvPr>
        </p:nvPicPr>
        <p:blipFill>
          <a:blip r:embed="rId2"/>
          <a:srcRect l="-14273" r="-14273"/>
          <a:stretch>
            <a:fillRect/>
          </a:stretch>
        </p:blipFill>
        <p:spPr>
          <a:xfrm>
            <a:off x="457200" y="1980144"/>
            <a:ext cx="8229600" cy="4525963"/>
          </a:xfrm>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722" name="Content Placeholder 5" descr="3-modellen-zuidas (1).jpg"/>
          <p:cNvPicPr>
            <a:picLocks noGrp="1" noChangeAspect="1"/>
          </p:cNvPicPr>
          <p:nvPr>
            <p:ph idx="1"/>
          </p:nvPr>
        </p:nvPicPr>
        <p:blipFill>
          <a:blip r:embed="rId2"/>
          <a:srcRect t="11090" b="8318"/>
          <a:stretch>
            <a:fillRect/>
          </a:stretch>
        </p:blipFill>
        <p:spPr>
          <a:xfrm>
            <a:off x="0" y="1952625"/>
            <a:ext cx="9144000" cy="4905375"/>
          </a:xfrm>
        </p:spPr>
      </p:pic>
      <p:sp>
        <p:nvSpPr>
          <p:cNvPr id="30723" name="Title 1"/>
          <p:cNvSpPr>
            <a:spLocks noGrp="1"/>
          </p:cNvSpPr>
          <p:nvPr>
            <p:ph type="title"/>
          </p:nvPr>
        </p:nvSpPr>
        <p:spPr/>
        <p:txBody>
          <a:bodyPr/>
          <a:lstStyle/>
          <a:p>
            <a:r>
              <a:rPr lang="en-US">
                <a:ea typeface="ＭＳ Ｐゴシック" pitchFamily="-65" charset="-128"/>
                <a:cs typeface="ＭＳ Ｐゴシック" pitchFamily="-65" charset="-128"/>
              </a:rPr>
              <a:t>The visualization of systems</a:t>
            </a:r>
          </a:p>
        </p:txBody>
      </p:sp>
      <p:sp>
        <p:nvSpPr>
          <p:cNvPr id="30724" name="Rectangle 4"/>
          <p:cNvSpPr>
            <a:spLocks noChangeArrowheads="1"/>
          </p:cNvSpPr>
          <p:nvPr/>
        </p:nvSpPr>
        <p:spPr bwMode="auto">
          <a:xfrm>
            <a:off x="993775" y="6300788"/>
            <a:ext cx="2017713" cy="369887"/>
          </a:xfrm>
          <a:prstGeom prst="rect">
            <a:avLst/>
          </a:prstGeom>
          <a:noFill/>
          <a:ln w="9525">
            <a:noFill/>
            <a:miter lim="800000"/>
            <a:headEnd/>
            <a:tailEnd/>
          </a:ln>
        </p:spPr>
        <p:txBody>
          <a:bodyPr wrap="none">
            <a:prstTxWarp prst="textNoShape">
              <a:avLst/>
            </a:prstTxWarp>
            <a:spAutoFit/>
          </a:bodyPr>
          <a:lstStyle/>
          <a:p>
            <a:r>
              <a:rPr lang="en-US" dirty="0">
                <a:solidFill>
                  <a:schemeClr val="bg1"/>
                </a:solidFill>
              </a:rPr>
              <a:t>Frank </a:t>
            </a:r>
            <a:r>
              <a:rPr lang="en-US" dirty="0" err="1">
                <a:solidFill>
                  <a:schemeClr val="bg1"/>
                </a:solidFill>
              </a:rPr>
              <a:t>Havermans</a:t>
            </a:r>
            <a:r>
              <a:rPr lang="en-US" dirty="0">
                <a:solidFill>
                  <a:schemeClr val="bg1"/>
                </a:solidFill>
              </a:rPr>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ea typeface="ＭＳ Ｐゴシック" pitchFamily="-65" charset="-128"/>
                <a:cs typeface="ＭＳ Ｐゴシック" pitchFamily="-65" charset="-128"/>
              </a:rPr>
              <a:t>The interpretation of systems</a:t>
            </a:r>
          </a:p>
        </p:txBody>
      </p:sp>
      <p:pic>
        <p:nvPicPr>
          <p:cNvPr id="33795" name="Content Placeholder 3" descr="frank-38.jpg"/>
          <p:cNvPicPr>
            <a:picLocks noGrp="1" noChangeAspect="1"/>
          </p:cNvPicPr>
          <p:nvPr>
            <p:ph idx="1"/>
          </p:nvPr>
        </p:nvPicPr>
        <p:blipFill>
          <a:blip r:embed="rId2"/>
          <a:srcRect/>
          <a:stretch>
            <a:fillRect/>
          </a:stretch>
        </p:blipFill>
        <p:spPr>
          <a:xfrm>
            <a:off x="5197475" y="1600200"/>
            <a:ext cx="3489325" cy="5256213"/>
          </a:xfrm>
        </p:spPr>
      </p:pic>
      <p:sp>
        <p:nvSpPr>
          <p:cNvPr id="33796" name="TextBox 5"/>
          <p:cNvSpPr txBox="1">
            <a:spLocks noChangeArrowheads="1"/>
          </p:cNvSpPr>
          <p:nvPr/>
        </p:nvSpPr>
        <p:spPr bwMode="auto">
          <a:xfrm>
            <a:off x="303213" y="1600200"/>
            <a:ext cx="4268787" cy="4246563"/>
          </a:xfrm>
          <a:prstGeom prst="rect">
            <a:avLst/>
          </a:prstGeom>
          <a:noFill/>
          <a:ln w="9525">
            <a:noFill/>
            <a:miter lim="800000"/>
            <a:headEnd/>
            <a:tailEnd/>
          </a:ln>
        </p:spPr>
        <p:txBody>
          <a:bodyPr>
            <a:prstTxWarp prst="textNoShape">
              <a:avLst/>
            </a:prstTxWarp>
            <a:spAutoFit/>
          </a:bodyPr>
          <a:lstStyle/>
          <a:p>
            <a:r>
              <a:rPr lang="en-US"/>
              <a:t>Frank Havermans TOFUD explorations of systems. (Temporary Office For Urban Development)</a:t>
            </a:r>
          </a:p>
          <a:p>
            <a:endParaRPr lang="en-US"/>
          </a:p>
          <a:p>
            <a:r>
              <a:rPr lang="en-US"/>
              <a:t>Starting with a situation that is undergoing development, it creates a completely different picture for the future. It looks at how a particular city district could grow in a situation where spatial conditions are not delimited by financial and political considerations.</a:t>
            </a:r>
          </a:p>
          <a:p>
            <a:endParaRPr lang="en-US"/>
          </a:p>
          <a:p>
            <a:r>
              <a:rPr lang="en-US"/>
              <a:t>How might discussion at varying scales affect design iterations for sustainable materials &amp; processes systems?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ea typeface="ＭＳ Ｐゴシック" pitchFamily="-65" charset="-128"/>
                <a:cs typeface="ＭＳ Ｐゴシック" pitchFamily="-65" charset="-128"/>
              </a:rPr>
              <a:t>The visualization of systems</a:t>
            </a:r>
          </a:p>
        </p:txBody>
      </p:sp>
      <p:pic>
        <p:nvPicPr>
          <p:cNvPr id="31747" name="Content Placeholder 3" descr="tofud-amsterdam-zuidas1.jpg"/>
          <p:cNvPicPr>
            <a:picLocks noGrp="1" noChangeAspect="1"/>
          </p:cNvPicPr>
          <p:nvPr>
            <p:ph idx="1"/>
          </p:nvPr>
        </p:nvPicPr>
        <p:blipFill>
          <a:blip r:embed="rId2"/>
          <a:srcRect t="15007" b="3336"/>
          <a:stretch>
            <a:fillRect/>
          </a:stretch>
        </p:blipFill>
        <p:spPr>
          <a:xfrm>
            <a:off x="0" y="1924050"/>
            <a:ext cx="9144000" cy="4959350"/>
          </a:xfrm>
        </p:spPr>
      </p:pic>
      <p:sp>
        <p:nvSpPr>
          <p:cNvPr id="31748" name="Rectangle 4"/>
          <p:cNvSpPr>
            <a:spLocks noChangeArrowheads="1"/>
          </p:cNvSpPr>
          <p:nvPr/>
        </p:nvSpPr>
        <p:spPr bwMode="auto">
          <a:xfrm>
            <a:off x="993775" y="6300788"/>
            <a:ext cx="2017713" cy="369887"/>
          </a:xfrm>
          <a:prstGeom prst="rect">
            <a:avLst/>
          </a:prstGeom>
          <a:noFill/>
          <a:ln w="9525">
            <a:noFill/>
            <a:miter lim="800000"/>
            <a:headEnd/>
            <a:tailEnd/>
          </a:ln>
        </p:spPr>
        <p:txBody>
          <a:bodyPr wrap="none">
            <a:prstTxWarp prst="textNoShape">
              <a:avLst/>
            </a:prstTxWarp>
            <a:spAutoFit/>
          </a:bodyPr>
          <a:lstStyle/>
          <a:p>
            <a:r>
              <a:rPr lang="en-US"/>
              <a:t>Frank Havermans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ea typeface="ＭＳ Ｐゴシック" pitchFamily="-65" charset="-128"/>
                <a:cs typeface="ＭＳ Ｐゴシック" pitchFamily="-65" charset="-128"/>
              </a:rPr>
              <a:t>Exposing the system schema</a:t>
            </a:r>
          </a:p>
        </p:txBody>
      </p:sp>
      <p:sp>
        <p:nvSpPr>
          <p:cNvPr id="32771" name="Content Placeholder 2"/>
          <p:cNvSpPr>
            <a:spLocks noGrp="1"/>
          </p:cNvSpPr>
          <p:nvPr>
            <p:ph idx="1"/>
          </p:nvPr>
        </p:nvSpPr>
        <p:spPr/>
        <p:txBody>
          <a:bodyPr/>
          <a:lstStyle/>
          <a:p>
            <a:r>
              <a:rPr lang="en-US" smtClean="0">
                <a:ea typeface="ＭＳ Ｐゴシック" pitchFamily="-65" charset="-128"/>
                <a:cs typeface="ＭＳ Ｐゴシック" pitchFamily="-65" charset="-128"/>
              </a:rPr>
              <a:t>Demonstrating energy flows through systems</a:t>
            </a:r>
          </a:p>
          <a:p>
            <a:pPr lvl="1"/>
            <a:r>
              <a:rPr lang="en-US" smtClean="0"/>
              <a:t>The second law of thermodynamics</a:t>
            </a:r>
          </a:p>
          <a:p>
            <a:pPr lvl="2"/>
            <a:r>
              <a:rPr lang="en-US" smtClean="0">
                <a:ea typeface="ＭＳ Ｐゴシック" pitchFamily="-65" charset="-128"/>
              </a:rPr>
              <a:t>Heat will not flow from a cold to a hot object spontaneously</a:t>
            </a:r>
          </a:p>
          <a:p>
            <a:pPr lvl="2"/>
            <a:r>
              <a:rPr lang="en-US" smtClean="0">
                <a:ea typeface="ＭＳ Ｐゴシック" pitchFamily="-65" charset="-128"/>
              </a:rPr>
              <a:t>The thermodynamics of a system can be discussed as a measure of disorder within a system.</a:t>
            </a:r>
          </a:p>
          <a:p>
            <a:pPr lvl="1"/>
            <a:r>
              <a:rPr lang="en-US" smtClean="0"/>
              <a:t>Open &amp; closed systems evolve differently toward states of maximum entropy.</a:t>
            </a:r>
          </a:p>
          <a:p>
            <a:pPr lvl="2"/>
            <a:r>
              <a:rPr lang="en-US" smtClean="0">
                <a:ea typeface="ＭＳ Ｐゴシック" pitchFamily="-65" charset="-128"/>
              </a:rPr>
              <a:t>An open system is more complex &amp; less quantifiable.</a:t>
            </a:r>
          </a:p>
          <a:p>
            <a:pPr lvl="1"/>
            <a:r>
              <a:rPr lang="en-US" smtClean="0"/>
              <a:t>Illustrating system characteristics is a significant sustainability endeavour.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6858000"/>
          </a:xfrm>
          <a:prstGeom prst="rect">
            <a:avLst/>
          </a:prstGeom>
          <a:solidFill>
            <a:srgbClr val="984807"/>
          </a:solidFill>
          <a:ln w="9525">
            <a:solidFill>
              <a:srgbClr val="4A7EBB"/>
            </a:solidFill>
            <a:miter lim="800000"/>
            <a:headEnd/>
            <a:tailEnd/>
          </a:ln>
          <a:effectLst>
            <a:outerShdw blurRad="40000" dist="23000" dir="5400000" rotWithShape="0">
              <a:srgbClr val="000000">
                <a:alpha val="34998"/>
              </a:srgbClr>
            </a:outerShdw>
          </a:effectLst>
        </p:spPr>
        <p:txBody>
          <a:bodyPr anchor="ctr">
            <a:prstTxWarp prst="textNoShape">
              <a:avLst/>
            </a:prstTxWarp>
          </a:bodyPr>
          <a:lstStyle/>
          <a:p>
            <a:pPr algn="ctr">
              <a:defRPr/>
            </a:pPr>
            <a:endParaRPr lang="en-US">
              <a:solidFill>
                <a:schemeClr val="lt1"/>
              </a:solidFill>
              <a:latin typeface="+mn-lt"/>
              <a:ea typeface="+mn-ea"/>
              <a:cs typeface="+mn-cs"/>
            </a:endParaRPr>
          </a:p>
        </p:txBody>
      </p:sp>
      <p:sp>
        <p:nvSpPr>
          <p:cNvPr id="16387" name="Title 1"/>
          <p:cNvSpPr>
            <a:spLocks noGrp="1"/>
          </p:cNvSpPr>
          <p:nvPr>
            <p:ph type="title"/>
          </p:nvPr>
        </p:nvSpPr>
        <p:spPr/>
        <p:txBody>
          <a:bodyPr/>
          <a:lstStyle/>
          <a:p>
            <a:r>
              <a:rPr lang="en-US">
                <a:ea typeface="ＭＳ Ｐゴシック" pitchFamily="-65" charset="-128"/>
                <a:cs typeface="ＭＳ Ｐゴシック" pitchFamily="-65" charset="-128"/>
              </a:rPr>
              <a:t>Engineering Autopsy</a:t>
            </a:r>
          </a:p>
        </p:txBody>
      </p:sp>
      <p:sp>
        <p:nvSpPr>
          <p:cNvPr id="16388" name="Content Placeholder 2"/>
          <p:cNvSpPr>
            <a:spLocks noGrp="1"/>
          </p:cNvSpPr>
          <p:nvPr>
            <p:ph idx="1"/>
          </p:nvPr>
        </p:nvSpPr>
        <p:spPr/>
        <p:txBody>
          <a:bodyPr/>
          <a:lstStyle/>
          <a:p>
            <a:r>
              <a:rPr lang="en-US">
                <a:ea typeface="ＭＳ Ｐゴシック" pitchFamily="-65" charset="-128"/>
                <a:cs typeface="ＭＳ Ｐゴシック" pitchFamily="-65" charset="-128"/>
              </a:rPr>
              <a:t>State your name</a:t>
            </a:r>
          </a:p>
          <a:p>
            <a:r>
              <a:rPr lang="en-US">
                <a:ea typeface="ＭＳ Ｐゴシック" pitchFamily="-65" charset="-128"/>
                <a:cs typeface="ＭＳ Ｐゴシック" pitchFamily="-65" charset="-128"/>
              </a:rPr>
              <a:t>State your autopsy product title</a:t>
            </a:r>
          </a:p>
          <a:p>
            <a:r>
              <a:rPr lang="en-US">
                <a:ea typeface="ＭＳ Ｐゴシック" pitchFamily="-65" charset="-128"/>
                <a:cs typeface="ＭＳ Ｐゴシック" pitchFamily="-65" charset="-128"/>
              </a:rPr>
              <a:t>Stop frame animation: 2 minutes</a:t>
            </a:r>
          </a:p>
          <a:p>
            <a:r>
              <a:rPr lang="en-US">
                <a:ea typeface="ＭＳ Ｐゴシック" pitchFamily="-65" charset="-128"/>
                <a:cs typeface="ＭＳ Ｐゴシック" pitchFamily="-65" charset="-128"/>
              </a:rPr>
              <a:t>High resolution image</a:t>
            </a:r>
          </a:p>
          <a:p>
            <a:r>
              <a:rPr lang="en-US">
                <a:ea typeface="ＭＳ Ｐゴシック" pitchFamily="-65" charset="-128"/>
                <a:cs typeface="ＭＳ Ｐゴシック" pitchFamily="-65" charset="-128"/>
              </a:rPr>
              <a:t>Review summary &amp; comments: 1-2 minutes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0" y="1827213"/>
            <a:ext cx="9144000" cy="5030787"/>
          </a:xfrm>
          <a:prstGeom prst="rect">
            <a:avLst/>
          </a:prstGeom>
          <a:solidFill>
            <a:schemeClr val="tx1"/>
          </a:solidFill>
          <a:ln w="9525">
            <a:solidFill>
              <a:srgbClr val="4A7EBB"/>
            </a:solidFill>
            <a:miter lim="800000"/>
            <a:headEnd/>
            <a:tailEnd/>
          </a:ln>
          <a:effectLst>
            <a:outerShdw blurRad="40000" dist="23000" dir="5400000" rotWithShape="0">
              <a:srgbClr val="000000">
                <a:alpha val="34998"/>
              </a:srgbClr>
            </a:outerShdw>
          </a:effectLst>
        </p:spPr>
        <p:txBody>
          <a:bodyPr anchor="ctr">
            <a:prstTxWarp prst="textNoShape">
              <a:avLst/>
            </a:prstTxWarp>
          </a:bodyPr>
          <a:lstStyle/>
          <a:p>
            <a:pPr algn="ctr">
              <a:defRPr/>
            </a:pPr>
            <a:endParaRPr lang="en-US">
              <a:solidFill>
                <a:schemeClr val="lt1"/>
              </a:solidFill>
              <a:latin typeface="+mn-lt"/>
              <a:ea typeface="+mn-ea"/>
              <a:cs typeface="+mn-cs"/>
            </a:endParaRPr>
          </a:p>
        </p:txBody>
      </p:sp>
      <p:sp>
        <p:nvSpPr>
          <p:cNvPr id="34819" name="Title 1"/>
          <p:cNvSpPr>
            <a:spLocks noGrp="1"/>
          </p:cNvSpPr>
          <p:nvPr>
            <p:ph type="title"/>
          </p:nvPr>
        </p:nvSpPr>
        <p:spPr/>
        <p:txBody>
          <a:bodyPr/>
          <a:lstStyle/>
          <a:p>
            <a:r>
              <a:rPr lang="en-US" smtClean="0">
                <a:ea typeface="ＭＳ Ｐゴシック" pitchFamily="-65" charset="-128"/>
                <a:cs typeface="ＭＳ Ｐゴシック" pitchFamily="-65" charset="-128"/>
              </a:rPr>
              <a:t>System boundaries</a:t>
            </a:r>
          </a:p>
        </p:txBody>
      </p:sp>
      <p:pic>
        <p:nvPicPr>
          <p:cNvPr id="34820" name="Content Placeholder 3" descr="foto_gerrit_baby_web.jpg"/>
          <p:cNvPicPr>
            <a:picLocks noGrp="1" noChangeAspect="1"/>
          </p:cNvPicPr>
          <p:nvPr>
            <p:ph idx="1"/>
          </p:nvPr>
        </p:nvPicPr>
        <p:blipFill>
          <a:blip r:embed="rId2"/>
          <a:srcRect l="14380" r="9587"/>
          <a:stretch>
            <a:fillRect/>
          </a:stretch>
        </p:blipFill>
        <p:spPr>
          <a:xfrm>
            <a:off x="3140075" y="1824038"/>
            <a:ext cx="5749925" cy="5033962"/>
          </a:xfrm>
        </p:spPr>
      </p:pic>
      <p:sp>
        <p:nvSpPr>
          <p:cNvPr id="34821" name="TextBox 5"/>
          <p:cNvSpPr txBox="1">
            <a:spLocks noChangeArrowheads="1"/>
          </p:cNvSpPr>
          <p:nvPr/>
        </p:nvSpPr>
        <p:spPr bwMode="auto">
          <a:xfrm>
            <a:off x="303213" y="2909888"/>
            <a:ext cx="2625725" cy="3600450"/>
          </a:xfrm>
          <a:prstGeom prst="rect">
            <a:avLst/>
          </a:prstGeom>
          <a:noFill/>
          <a:ln w="9525">
            <a:noFill/>
            <a:miter lim="800000"/>
            <a:headEnd/>
            <a:tailEnd/>
          </a:ln>
        </p:spPr>
        <p:txBody>
          <a:bodyPr>
            <a:prstTxWarp prst="textNoShape">
              <a:avLst/>
            </a:prstTxWarp>
            <a:spAutoFit/>
          </a:bodyPr>
          <a:lstStyle/>
          <a:p>
            <a:r>
              <a:rPr lang="en-US">
                <a:solidFill>
                  <a:srgbClr val="000000"/>
                </a:solidFill>
              </a:rPr>
              <a:t>Gerrit Rietveld created three-dimensional realizations of geometric forms that do not so much delimit as contain and activate the human body – and mind.</a:t>
            </a:r>
          </a:p>
          <a:p>
            <a:endParaRPr lang="en-US" sz="1400" i="1">
              <a:solidFill>
                <a:srgbClr val="000000"/>
              </a:solidFill>
            </a:endParaRPr>
          </a:p>
          <a:p>
            <a:r>
              <a:rPr lang="en-US" sz="1400" i="1">
                <a:solidFill>
                  <a:schemeClr val="bg1"/>
                </a:solidFill>
              </a:rPr>
              <a:t>Low Tech Factory is a project by ECAL / University of Art and Design in Lausanne, Switzerland. Image courtesy Studio Droog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0" y="1827213"/>
            <a:ext cx="9144000" cy="5030787"/>
          </a:xfrm>
          <a:prstGeom prst="rect">
            <a:avLst/>
          </a:prstGeom>
          <a:solidFill>
            <a:schemeClr val="tx1"/>
          </a:solidFill>
          <a:ln w="9525">
            <a:solidFill>
              <a:srgbClr val="4A7EBB"/>
            </a:solidFill>
            <a:miter lim="800000"/>
            <a:headEnd/>
            <a:tailEnd/>
          </a:ln>
          <a:effectLst>
            <a:outerShdw blurRad="40000" dist="23000" dir="5400000" rotWithShape="0">
              <a:srgbClr val="000000">
                <a:alpha val="34998"/>
              </a:srgbClr>
            </a:outerShdw>
          </a:effectLst>
        </p:spPr>
        <p:txBody>
          <a:bodyPr anchor="ctr">
            <a:prstTxWarp prst="textNoShape">
              <a:avLst/>
            </a:prstTxWarp>
          </a:bodyPr>
          <a:lstStyle/>
          <a:p>
            <a:pPr algn="ctr">
              <a:defRPr/>
            </a:pPr>
            <a:endParaRPr lang="en-US">
              <a:solidFill>
                <a:schemeClr val="lt1"/>
              </a:solidFill>
              <a:latin typeface="+mn-lt"/>
              <a:ea typeface="+mn-ea"/>
              <a:cs typeface="+mn-cs"/>
            </a:endParaRPr>
          </a:p>
        </p:txBody>
      </p:sp>
      <p:sp>
        <p:nvSpPr>
          <p:cNvPr id="35843" name="Title 1"/>
          <p:cNvSpPr>
            <a:spLocks noGrp="1"/>
          </p:cNvSpPr>
          <p:nvPr>
            <p:ph type="title"/>
          </p:nvPr>
        </p:nvSpPr>
        <p:spPr/>
        <p:txBody>
          <a:bodyPr/>
          <a:lstStyle/>
          <a:p>
            <a:r>
              <a:rPr lang="en-US" smtClean="0">
                <a:ea typeface="ＭＳ Ｐゴシック" pitchFamily="-65" charset="-128"/>
                <a:cs typeface="ＭＳ Ｐゴシック" pitchFamily="-65" charset="-128"/>
              </a:rPr>
              <a:t>System boundaries</a:t>
            </a:r>
          </a:p>
        </p:txBody>
      </p:sp>
      <p:sp>
        <p:nvSpPr>
          <p:cNvPr id="35844" name="TextBox 5"/>
          <p:cNvSpPr txBox="1">
            <a:spLocks noChangeArrowheads="1"/>
          </p:cNvSpPr>
          <p:nvPr/>
        </p:nvSpPr>
        <p:spPr bwMode="auto">
          <a:xfrm>
            <a:off x="303213" y="2178050"/>
            <a:ext cx="2625725" cy="4400550"/>
          </a:xfrm>
          <a:prstGeom prst="rect">
            <a:avLst/>
          </a:prstGeom>
          <a:noFill/>
          <a:ln w="9525">
            <a:noFill/>
            <a:miter lim="800000"/>
            <a:headEnd/>
            <a:tailEnd/>
          </a:ln>
        </p:spPr>
        <p:txBody>
          <a:bodyPr>
            <a:prstTxWarp prst="textNoShape">
              <a:avLst/>
            </a:prstTxWarp>
            <a:spAutoFit/>
          </a:bodyPr>
          <a:lstStyle/>
          <a:p>
            <a:r>
              <a:rPr lang="en-US">
                <a:solidFill>
                  <a:srgbClr val="000000"/>
                </a:solidFill>
              </a:rPr>
              <a:t>Better Place Unveils an Electric Car Battery Swap Station.</a:t>
            </a:r>
          </a:p>
          <a:p>
            <a:endParaRPr lang="en-US">
              <a:solidFill>
                <a:srgbClr val="000000"/>
              </a:solidFill>
            </a:endParaRPr>
          </a:p>
          <a:p>
            <a:r>
              <a:rPr lang="en-US">
                <a:solidFill>
                  <a:srgbClr val="000000"/>
                </a:solidFill>
              </a:rPr>
              <a:t>The revolutionary system infrastructure roll-out ultimately proved too much for Better Place founder and CEO Shai Agassi.</a:t>
            </a:r>
          </a:p>
          <a:p>
            <a:endParaRPr lang="en-US">
              <a:solidFill>
                <a:srgbClr val="000000"/>
              </a:solidFill>
            </a:endParaRPr>
          </a:p>
          <a:p>
            <a:r>
              <a:rPr lang="en-US">
                <a:solidFill>
                  <a:srgbClr val="000000"/>
                </a:solidFill>
              </a:rPr>
              <a:t>The automotive industry was reluctant to get on board with standards.</a:t>
            </a:r>
          </a:p>
          <a:p>
            <a:endParaRPr lang="en-US" sz="1400" i="1">
              <a:solidFill>
                <a:srgbClr val="000000"/>
              </a:solidFill>
            </a:endParaRPr>
          </a:p>
          <a:p>
            <a:r>
              <a:rPr lang="en-US" sz="1400" i="1">
                <a:solidFill>
                  <a:schemeClr val="bg1"/>
                </a:solidFill>
              </a:rPr>
              <a:t>Image courtesy Wired.com</a:t>
            </a:r>
          </a:p>
        </p:txBody>
      </p:sp>
      <p:pic>
        <p:nvPicPr>
          <p:cNvPr id="35845" name="Content Placeholder 7" descr="better_place_battery_switch.jpg"/>
          <p:cNvPicPr>
            <a:picLocks noGrp="1" noChangeAspect="1"/>
          </p:cNvPicPr>
          <p:nvPr>
            <p:ph idx="1"/>
          </p:nvPr>
        </p:nvPicPr>
        <p:blipFill>
          <a:blip r:embed="rId2"/>
          <a:srcRect/>
          <a:stretch>
            <a:fillRect/>
          </a:stretch>
        </p:blipFill>
        <p:spPr>
          <a:xfrm>
            <a:off x="3005138" y="2178050"/>
            <a:ext cx="6138862" cy="4076700"/>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0" y="1827213"/>
            <a:ext cx="9144000" cy="5030787"/>
          </a:xfrm>
          <a:prstGeom prst="rect">
            <a:avLst/>
          </a:prstGeom>
          <a:solidFill>
            <a:schemeClr val="tx1"/>
          </a:solidFill>
          <a:ln w="9525">
            <a:solidFill>
              <a:srgbClr val="4A7EBB"/>
            </a:solidFill>
            <a:miter lim="800000"/>
            <a:headEnd/>
            <a:tailEnd/>
          </a:ln>
          <a:effectLst>
            <a:outerShdw blurRad="40000" dist="23000" dir="5400000" rotWithShape="0">
              <a:srgbClr val="000000">
                <a:alpha val="34998"/>
              </a:srgbClr>
            </a:outerShdw>
          </a:effectLst>
        </p:spPr>
        <p:txBody>
          <a:bodyPr anchor="ctr">
            <a:prstTxWarp prst="textNoShape">
              <a:avLst/>
            </a:prstTxWarp>
          </a:bodyPr>
          <a:lstStyle/>
          <a:p>
            <a:pPr algn="ctr">
              <a:defRPr/>
            </a:pPr>
            <a:endParaRPr lang="en-US">
              <a:solidFill>
                <a:schemeClr val="lt1"/>
              </a:solidFill>
              <a:latin typeface="+mn-lt"/>
              <a:ea typeface="+mn-ea"/>
              <a:cs typeface="+mn-cs"/>
            </a:endParaRPr>
          </a:p>
        </p:txBody>
      </p:sp>
      <p:sp>
        <p:nvSpPr>
          <p:cNvPr id="36867" name="Title 1"/>
          <p:cNvSpPr>
            <a:spLocks noGrp="1"/>
          </p:cNvSpPr>
          <p:nvPr>
            <p:ph type="title"/>
          </p:nvPr>
        </p:nvSpPr>
        <p:spPr/>
        <p:txBody>
          <a:bodyPr/>
          <a:lstStyle/>
          <a:p>
            <a:r>
              <a:rPr lang="en-US" smtClean="0">
                <a:ea typeface="ＭＳ Ｐゴシック" pitchFamily="-65" charset="-128"/>
                <a:cs typeface="ＭＳ Ｐゴシック" pitchFamily="-65" charset="-128"/>
              </a:rPr>
              <a:t>Sustainable innovation</a:t>
            </a:r>
          </a:p>
        </p:txBody>
      </p:sp>
      <p:pic>
        <p:nvPicPr>
          <p:cNvPr id="36868" name="Content Placeholder 4" descr="droog-teapot.jpg"/>
          <p:cNvPicPr>
            <a:picLocks noGrp="1" noChangeAspect="1"/>
          </p:cNvPicPr>
          <p:nvPr>
            <p:ph idx="1"/>
          </p:nvPr>
        </p:nvPicPr>
        <p:blipFill>
          <a:blip r:embed="rId2"/>
          <a:srcRect/>
          <a:stretch>
            <a:fillRect/>
          </a:stretch>
        </p:blipFill>
        <p:spPr>
          <a:xfrm>
            <a:off x="2752725" y="2136775"/>
            <a:ext cx="6061075" cy="4525963"/>
          </a:xfrm>
        </p:spPr>
      </p:pic>
      <p:sp>
        <p:nvSpPr>
          <p:cNvPr id="36869" name="TextBox 5"/>
          <p:cNvSpPr txBox="1">
            <a:spLocks noChangeArrowheads="1"/>
          </p:cNvSpPr>
          <p:nvPr/>
        </p:nvSpPr>
        <p:spPr bwMode="auto">
          <a:xfrm>
            <a:off x="303213" y="2909888"/>
            <a:ext cx="2625725" cy="3446462"/>
          </a:xfrm>
          <a:prstGeom prst="rect">
            <a:avLst/>
          </a:prstGeom>
          <a:noFill/>
          <a:ln w="9525">
            <a:noFill/>
            <a:miter lim="800000"/>
            <a:headEnd/>
            <a:tailEnd/>
          </a:ln>
        </p:spPr>
        <p:txBody>
          <a:bodyPr>
            <a:prstTxWarp prst="textNoShape">
              <a:avLst/>
            </a:prstTxWarp>
            <a:spAutoFit/>
          </a:bodyPr>
          <a:lstStyle/>
          <a:p>
            <a:r>
              <a:rPr lang="en-US">
                <a:solidFill>
                  <a:schemeClr val="bg1"/>
                </a:solidFill>
              </a:rPr>
              <a:t>‘The New Original’ - Aiming to raise discourse on the future of design, Droog Lab went to Shenzhen, China, the epicentre of copycat culture, with the intent of copying China.</a:t>
            </a:r>
          </a:p>
          <a:p>
            <a:endParaRPr lang="en-US" sz="1400" i="1">
              <a:solidFill>
                <a:schemeClr val="bg1"/>
              </a:solidFill>
            </a:endParaRPr>
          </a:p>
          <a:p>
            <a:r>
              <a:rPr lang="en-US" sz="1400" i="1">
                <a:solidFill>
                  <a:schemeClr val="bg1"/>
                </a:solidFill>
              </a:rPr>
              <a:t>Teapot with handle by Richard Hutten - Image courtesy Studio Droog </a:t>
            </a:r>
          </a:p>
        </p:txBody>
      </p:sp>
      <p:pic>
        <p:nvPicPr>
          <p:cNvPr id="7" name="Picture 6" descr="1200-high-quality-wholesale-font-b-chinese-b-font-cast-font-b-iron-b-font-font.jpg"/>
          <p:cNvPicPr>
            <a:picLocks noChangeAspect="1"/>
          </p:cNvPicPr>
          <p:nvPr/>
        </p:nvPicPr>
        <p:blipFill>
          <a:blip r:embed="rId3"/>
          <a:srcRect/>
          <a:stretch>
            <a:fillRect/>
          </a:stretch>
        </p:blipFill>
        <p:spPr bwMode="auto">
          <a:xfrm>
            <a:off x="303213" y="2022475"/>
            <a:ext cx="2806700" cy="2813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0" y="1827213"/>
            <a:ext cx="9144000" cy="5030787"/>
          </a:xfrm>
          <a:prstGeom prst="rect">
            <a:avLst/>
          </a:prstGeom>
          <a:solidFill>
            <a:schemeClr val="tx1"/>
          </a:solidFill>
          <a:ln w="9525">
            <a:solidFill>
              <a:srgbClr val="4A7EBB"/>
            </a:solidFill>
            <a:miter lim="800000"/>
            <a:headEnd/>
            <a:tailEnd/>
          </a:ln>
          <a:effectLst>
            <a:outerShdw blurRad="40000" dist="23000" dir="5400000" rotWithShape="0">
              <a:srgbClr val="000000">
                <a:alpha val="34998"/>
              </a:srgbClr>
            </a:outerShdw>
          </a:effectLst>
        </p:spPr>
        <p:txBody>
          <a:bodyPr anchor="ctr">
            <a:prstTxWarp prst="textNoShape">
              <a:avLst/>
            </a:prstTxWarp>
          </a:bodyPr>
          <a:lstStyle/>
          <a:p>
            <a:pPr algn="ctr">
              <a:defRPr/>
            </a:pPr>
            <a:endParaRPr lang="en-US">
              <a:solidFill>
                <a:schemeClr val="lt1"/>
              </a:solidFill>
              <a:latin typeface="+mn-lt"/>
              <a:ea typeface="+mn-ea"/>
              <a:cs typeface="+mn-cs"/>
            </a:endParaRPr>
          </a:p>
        </p:txBody>
      </p:sp>
      <p:sp>
        <p:nvSpPr>
          <p:cNvPr id="37891" name="Title 1"/>
          <p:cNvSpPr>
            <a:spLocks noGrp="1"/>
          </p:cNvSpPr>
          <p:nvPr>
            <p:ph type="title"/>
          </p:nvPr>
        </p:nvSpPr>
        <p:spPr/>
        <p:txBody>
          <a:bodyPr/>
          <a:lstStyle/>
          <a:p>
            <a:r>
              <a:rPr lang="en-US">
                <a:ea typeface="ＭＳ Ｐゴシック" pitchFamily="-65" charset="-128"/>
                <a:cs typeface="ＭＳ Ｐゴシック" pitchFamily="-65" charset="-128"/>
              </a:rPr>
              <a:t>The new originality</a:t>
            </a:r>
          </a:p>
        </p:txBody>
      </p:sp>
      <p:sp>
        <p:nvSpPr>
          <p:cNvPr id="37892" name="TextBox 5"/>
          <p:cNvSpPr txBox="1">
            <a:spLocks noChangeArrowheads="1"/>
          </p:cNvSpPr>
          <p:nvPr/>
        </p:nvSpPr>
        <p:spPr bwMode="auto">
          <a:xfrm>
            <a:off x="303213" y="2432050"/>
            <a:ext cx="2625725" cy="4124325"/>
          </a:xfrm>
          <a:prstGeom prst="rect">
            <a:avLst/>
          </a:prstGeom>
          <a:noFill/>
          <a:ln w="9525">
            <a:noFill/>
            <a:miter lim="800000"/>
            <a:headEnd/>
            <a:tailEnd/>
          </a:ln>
        </p:spPr>
        <p:txBody>
          <a:bodyPr>
            <a:prstTxWarp prst="textNoShape">
              <a:avLst/>
            </a:prstTxWarp>
            <a:spAutoFit/>
          </a:bodyPr>
          <a:lstStyle/>
          <a:p>
            <a:r>
              <a:rPr lang="en-US">
                <a:solidFill>
                  <a:schemeClr val="bg1"/>
                </a:solidFill>
              </a:rPr>
              <a:t>The shapes of the vases are merely taken from what an archetype vase would look like. The copied colours were taken digitally. The designer took this information and translated it into 3D, applying the gradients to the 3D models and then directly 3D printed these colours.</a:t>
            </a:r>
            <a:endParaRPr lang="en-US" sz="1400" i="1">
              <a:solidFill>
                <a:schemeClr val="bg1"/>
              </a:solidFill>
            </a:endParaRPr>
          </a:p>
          <a:p>
            <a:endParaRPr lang="en-US" sz="1400" i="1">
              <a:solidFill>
                <a:schemeClr val="bg1"/>
              </a:solidFill>
            </a:endParaRPr>
          </a:p>
          <a:p>
            <a:r>
              <a:rPr lang="en-US" sz="1400" i="1">
                <a:solidFill>
                  <a:schemeClr val="bg1"/>
                </a:solidFill>
              </a:rPr>
              <a:t>Image courtesy Studio Droog </a:t>
            </a:r>
          </a:p>
        </p:txBody>
      </p:sp>
      <p:pic>
        <p:nvPicPr>
          <p:cNvPr id="37893" name="Content Placeholder 7" descr="droog-familyvase.jpg"/>
          <p:cNvPicPr>
            <a:picLocks noGrp="1" noChangeAspect="1"/>
          </p:cNvPicPr>
          <p:nvPr>
            <p:ph idx="1"/>
          </p:nvPr>
        </p:nvPicPr>
        <p:blipFill>
          <a:blip r:embed="rId2"/>
          <a:srcRect/>
          <a:stretch>
            <a:fillRect/>
          </a:stretch>
        </p:blipFill>
        <p:spPr>
          <a:xfrm>
            <a:off x="3492500" y="2157413"/>
            <a:ext cx="5194300" cy="4525962"/>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0" y="1827213"/>
            <a:ext cx="9144000" cy="5030787"/>
          </a:xfrm>
          <a:prstGeom prst="rect">
            <a:avLst/>
          </a:prstGeom>
          <a:solidFill>
            <a:schemeClr val="tx1"/>
          </a:solidFill>
          <a:ln w="9525">
            <a:solidFill>
              <a:srgbClr val="4A7EBB"/>
            </a:solidFill>
            <a:miter lim="800000"/>
            <a:headEnd/>
            <a:tailEnd/>
          </a:ln>
          <a:effectLst>
            <a:outerShdw blurRad="40000" dist="23000" dir="5400000" rotWithShape="0">
              <a:srgbClr val="000000">
                <a:alpha val="34998"/>
              </a:srgbClr>
            </a:outerShdw>
          </a:effectLst>
        </p:spPr>
        <p:txBody>
          <a:bodyPr anchor="ctr">
            <a:prstTxWarp prst="textNoShape">
              <a:avLst/>
            </a:prstTxWarp>
          </a:bodyPr>
          <a:lstStyle/>
          <a:p>
            <a:pPr algn="ctr">
              <a:defRPr/>
            </a:pPr>
            <a:endParaRPr lang="en-US">
              <a:solidFill>
                <a:schemeClr val="lt1"/>
              </a:solidFill>
              <a:latin typeface="+mn-lt"/>
              <a:ea typeface="+mn-ea"/>
              <a:cs typeface="+mn-cs"/>
            </a:endParaRPr>
          </a:p>
        </p:txBody>
      </p:sp>
      <p:sp>
        <p:nvSpPr>
          <p:cNvPr id="38915" name="Title 1"/>
          <p:cNvSpPr>
            <a:spLocks noGrp="1"/>
          </p:cNvSpPr>
          <p:nvPr>
            <p:ph type="title"/>
          </p:nvPr>
        </p:nvSpPr>
        <p:spPr/>
        <p:txBody>
          <a:bodyPr/>
          <a:lstStyle/>
          <a:p>
            <a:r>
              <a:rPr lang="en-US">
                <a:ea typeface="ＭＳ Ｐゴシック" pitchFamily="-65" charset="-128"/>
                <a:cs typeface="ＭＳ Ｐゴシック" pitchFamily="-65" charset="-128"/>
              </a:rPr>
              <a:t>Emerging systems</a:t>
            </a:r>
          </a:p>
        </p:txBody>
      </p:sp>
      <p:pic>
        <p:nvPicPr>
          <p:cNvPr id="38916" name="Content Placeholder 3" descr="blackFoot 4-3 without table instructions12_700_dm.jpg"/>
          <p:cNvPicPr>
            <a:picLocks noGrp="1" noChangeAspect="1"/>
          </p:cNvPicPr>
          <p:nvPr>
            <p:ph idx="1"/>
          </p:nvPr>
        </p:nvPicPr>
        <p:blipFill>
          <a:blip r:embed="rId2"/>
          <a:srcRect t="-4529" b="-4529"/>
          <a:stretch>
            <a:fillRect/>
          </a:stretch>
        </p:blipFill>
        <p:spPr>
          <a:xfrm>
            <a:off x="617205" y="1973263"/>
            <a:ext cx="8229600" cy="4525962"/>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0" y="1827213"/>
            <a:ext cx="9144000" cy="5030787"/>
          </a:xfrm>
          <a:prstGeom prst="rect">
            <a:avLst/>
          </a:prstGeom>
          <a:solidFill>
            <a:schemeClr val="tx1"/>
          </a:solidFill>
          <a:ln w="9525">
            <a:solidFill>
              <a:srgbClr val="4A7EBB"/>
            </a:solidFill>
            <a:miter lim="800000"/>
            <a:headEnd/>
            <a:tailEnd/>
          </a:ln>
          <a:effectLst>
            <a:outerShdw blurRad="40000" dist="23000" dir="5400000" rotWithShape="0">
              <a:srgbClr val="000000">
                <a:alpha val="34998"/>
              </a:srgbClr>
            </a:outerShdw>
          </a:effectLst>
        </p:spPr>
        <p:txBody>
          <a:bodyPr anchor="ctr">
            <a:prstTxWarp prst="textNoShape">
              <a:avLst/>
            </a:prstTxWarp>
          </a:bodyPr>
          <a:lstStyle/>
          <a:p>
            <a:pPr algn="ctr">
              <a:defRPr/>
            </a:pPr>
            <a:endParaRPr lang="en-US">
              <a:solidFill>
                <a:schemeClr val="lt1"/>
              </a:solidFill>
              <a:latin typeface="+mn-lt"/>
              <a:ea typeface="+mn-ea"/>
              <a:cs typeface="+mn-cs"/>
            </a:endParaRPr>
          </a:p>
        </p:txBody>
      </p:sp>
      <p:sp>
        <p:nvSpPr>
          <p:cNvPr id="39939" name="Title 1"/>
          <p:cNvSpPr>
            <a:spLocks noGrp="1"/>
          </p:cNvSpPr>
          <p:nvPr>
            <p:ph type="title"/>
          </p:nvPr>
        </p:nvSpPr>
        <p:spPr/>
        <p:txBody>
          <a:bodyPr/>
          <a:lstStyle/>
          <a:p>
            <a:r>
              <a:rPr lang="en-US">
                <a:ea typeface="ＭＳ Ｐゴシック" pitchFamily="-65" charset="-128"/>
                <a:cs typeface="ＭＳ Ｐゴシック" pitchFamily="-65" charset="-128"/>
              </a:rPr>
              <a:t>Emerging systems</a:t>
            </a:r>
          </a:p>
        </p:txBody>
      </p:sp>
      <p:pic>
        <p:nvPicPr>
          <p:cNvPr id="39940" name="Content Placeholder 3" descr="filabot.jpg"/>
          <p:cNvPicPr>
            <a:picLocks noGrp="1" noChangeAspect="1"/>
          </p:cNvPicPr>
          <p:nvPr>
            <p:ph idx="1"/>
          </p:nvPr>
        </p:nvPicPr>
        <p:blipFill>
          <a:blip r:embed="rId2"/>
          <a:srcRect t="-27" b="-27"/>
          <a:stretch>
            <a:fillRect/>
          </a:stretch>
        </p:blipFill>
        <p:spPr>
          <a:xfrm>
            <a:off x="457200" y="2149475"/>
            <a:ext cx="8229600" cy="4525963"/>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0" y="1827213"/>
            <a:ext cx="9144000" cy="5030787"/>
          </a:xfrm>
          <a:prstGeom prst="rect">
            <a:avLst/>
          </a:prstGeom>
          <a:solidFill>
            <a:schemeClr val="tx1"/>
          </a:solidFill>
          <a:ln w="9525">
            <a:solidFill>
              <a:srgbClr val="4A7EBB"/>
            </a:solidFill>
            <a:miter lim="800000"/>
            <a:headEnd/>
            <a:tailEnd/>
          </a:ln>
          <a:effectLst>
            <a:outerShdw blurRad="40000" dist="23000" dir="5400000" rotWithShape="0">
              <a:srgbClr val="000000">
                <a:alpha val="34998"/>
              </a:srgbClr>
            </a:outerShdw>
          </a:effectLst>
        </p:spPr>
        <p:txBody>
          <a:bodyPr anchor="ctr">
            <a:prstTxWarp prst="textNoShape">
              <a:avLst/>
            </a:prstTxWarp>
          </a:bodyPr>
          <a:lstStyle/>
          <a:p>
            <a:pPr algn="ctr">
              <a:defRPr/>
            </a:pPr>
            <a:endParaRPr lang="en-US">
              <a:solidFill>
                <a:schemeClr val="lt1"/>
              </a:solidFill>
              <a:latin typeface="+mn-lt"/>
              <a:ea typeface="+mn-ea"/>
              <a:cs typeface="+mn-cs"/>
            </a:endParaRPr>
          </a:p>
        </p:txBody>
      </p:sp>
      <p:sp>
        <p:nvSpPr>
          <p:cNvPr id="40963" name="Title 1"/>
          <p:cNvSpPr>
            <a:spLocks noGrp="1"/>
          </p:cNvSpPr>
          <p:nvPr>
            <p:ph type="title"/>
          </p:nvPr>
        </p:nvSpPr>
        <p:spPr/>
        <p:txBody>
          <a:bodyPr/>
          <a:lstStyle/>
          <a:p>
            <a:r>
              <a:rPr lang="en-US">
                <a:ea typeface="ＭＳ Ｐゴシック" pitchFamily="-65" charset="-128"/>
                <a:cs typeface="ＭＳ Ｐゴシック" pitchFamily="-65" charset="-128"/>
              </a:rPr>
              <a:t>Emerging production systems</a:t>
            </a:r>
          </a:p>
        </p:txBody>
      </p:sp>
      <p:pic>
        <p:nvPicPr>
          <p:cNvPr id="40964" name="Content Placeholder 3" descr="droog-knittingmachine.jpg"/>
          <p:cNvPicPr>
            <a:picLocks noGrp="1" noChangeAspect="1"/>
          </p:cNvPicPr>
          <p:nvPr>
            <p:ph idx="1"/>
          </p:nvPr>
        </p:nvPicPr>
        <p:blipFill>
          <a:blip r:embed="rId2"/>
          <a:srcRect/>
          <a:stretch>
            <a:fillRect/>
          </a:stretch>
        </p:blipFill>
        <p:spPr>
          <a:xfrm>
            <a:off x="5310188" y="2117725"/>
            <a:ext cx="3376612" cy="4525963"/>
          </a:xfrm>
        </p:spPr>
      </p:pic>
      <p:sp>
        <p:nvSpPr>
          <p:cNvPr id="40965" name="TextBox 5"/>
          <p:cNvSpPr txBox="1">
            <a:spLocks noChangeArrowheads="1"/>
          </p:cNvSpPr>
          <p:nvPr/>
        </p:nvSpPr>
        <p:spPr bwMode="auto">
          <a:xfrm>
            <a:off x="303213" y="2432050"/>
            <a:ext cx="2625725" cy="2524125"/>
          </a:xfrm>
          <a:prstGeom prst="rect">
            <a:avLst/>
          </a:prstGeom>
          <a:noFill/>
          <a:ln w="9525">
            <a:noFill/>
            <a:miter lim="800000"/>
            <a:headEnd/>
            <a:tailEnd/>
          </a:ln>
        </p:spPr>
        <p:txBody>
          <a:bodyPr>
            <a:prstTxWarp prst="textNoShape">
              <a:avLst/>
            </a:prstTxWarp>
            <a:spAutoFit/>
          </a:bodyPr>
          <a:lstStyle/>
          <a:p>
            <a:r>
              <a:rPr lang="en-US">
                <a:solidFill>
                  <a:schemeClr val="bg1"/>
                </a:solidFill>
              </a:rPr>
              <a:t>‘Low tech factory’: Rocking-knit</a:t>
            </a:r>
          </a:p>
          <a:p>
            <a:endParaRPr lang="en-US">
              <a:solidFill>
                <a:schemeClr val="bg1"/>
              </a:solidFill>
            </a:endParaRPr>
          </a:p>
          <a:p>
            <a:r>
              <a:rPr lang="en-US">
                <a:solidFill>
                  <a:schemeClr val="bg1"/>
                </a:solidFill>
              </a:rPr>
              <a:t>How will materials &amp; processes evolve over time?</a:t>
            </a:r>
            <a:endParaRPr lang="en-US" sz="1400" i="1">
              <a:solidFill>
                <a:schemeClr val="bg1"/>
              </a:solidFill>
            </a:endParaRPr>
          </a:p>
          <a:p>
            <a:endParaRPr lang="en-US" sz="1400" i="1">
              <a:solidFill>
                <a:schemeClr val="bg1"/>
              </a:solidFill>
            </a:endParaRPr>
          </a:p>
          <a:p>
            <a:r>
              <a:rPr lang="en-US" sz="1200" i="1">
                <a:solidFill>
                  <a:schemeClr val="bg1"/>
                </a:solidFill>
              </a:rPr>
              <a:t>Image courtesy Studio Droog</a:t>
            </a:r>
          </a:p>
          <a:p>
            <a:r>
              <a:rPr lang="en-US" sz="1200" i="1">
                <a:solidFill>
                  <a:schemeClr val="bg1"/>
                </a:solidFill>
              </a:rPr>
              <a:t>ECAL Low-Tech Factory</a:t>
            </a:r>
          </a:p>
          <a:p>
            <a:r>
              <a:rPr lang="en-US" sz="1200" i="1">
                <a:solidFill>
                  <a:schemeClr val="bg1"/>
                </a:solidFill>
              </a:rPr>
              <a:t>http://vimeo.com/52597191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0" y="1812925"/>
            <a:ext cx="9144000" cy="5045075"/>
          </a:xfrm>
          <a:prstGeom prst="rect">
            <a:avLst/>
          </a:prstGeom>
          <a:solidFill>
            <a:srgbClr val="FFFFFF"/>
          </a:solidFill>
          <a:ln w="9525">
            <a:solidFill>
              <a:srgbClr val="4A7EBB"/>
            </a:solidFill>
            <a:miter lim="800000"/>
            <a:headEnd/>
            <a:tailEnd/>
          </a:ln>
          <a:effectLst>
            <a:outerShdw blurRad="40000" dist="23000" dir="5400000" rotWithShape="0">
              <a:srgbClr val="000000">
                <a:alpha val="34998"/>
              </a:srgbClr>
            </a:outerShdw>
          </a:effectLst>
        </p:spPr>
        <p:txBody>
          <a:bodyPr anchor="ctr">
            <a:prstTxWarp prst="textNoShape">
              <a:avLst/>
            </a:prstTxWarp>
          </a:bodyPr>
          <a:lstStyle/>
          <a:p>
            <a:pPr algn="ctr">
              <a:defRPr/>
            </a:pPr>
            <a:endParaRPr lang="en-US">
              <a:solidFill>
                <a:schemeClr val="lt1"/>
              </a:solidFill>
              <a:latin typeface="+mn-lt"/>
              <a:ea typeface="+mn-ea"/>
              <a:cs typeface="+mn-cs"/>
            </a:endParaRPr>
          </a:p>
        </p:txBody>
      </p:sp>
      <p:sp>
        <p:nvSpPr>
          <p:cNvPr id="43011" name="Title 1"/>
          <p:cNvSpPr>
            <a:spLocks noGrp="1"/>
          </p:cNvSpPr>
          <p:nvPr>
            <p:ph type="title"/>
          </p:nvPr>
        </p:nvSpPr>
        <p:spPr/>
        <p:txBody>
          <a:bodyPr/>
          <a:lstStyle/>
          <a:p>
            <a:r>
              <a:rPr lang="en-US">
                <a:ea typeface="ＭＳ Ｐゴシック" pitchFamily="-65" charset="-128"/>
                <a:cs typeface="ＭＳ Ｐゴシック" pitchFamily="-65" charset="-128"/>
              </a:rPr>
              <a:t>Water footprint</a:t>
            </a:r>
          </a:p>
        </p:txBody>
      </p:sp>
      <p:pic>
        <p:nvPicPr>
          <p:cNvPr id="43012" name="Content Placeholder 3" descr="Water-footprint-of-products-1200.png"/>
          <p:cNvPicPr>
            <a:picLocks noGrp="1" noChangeAspect="1"/>
          </p:cNvPicPr>
          <p:nvPr>
            <p:ph idx="1"/>
          </p:nvPr>
        </p:nvPicPr>
        <p:blipFill>
          <a:blip r:embed="rId2"/>
          <a:srcRect/>
          <a:stretch>
            <a:fillRect/>
          </a:stretch>
        </p:blipFill>
        <p:spPr>
          <a:xfrm>
            <a:off x="2740025" y="2035175"/>
            <a:ext cx="6403975" cy="4525963"/>
          </a:xfrm>
        </p:spPr>
      </p:pic>
      <p:sp>
        <p:nvSpPr>
          <p:cNvPr id="43013" name="TextBox 5"/>
          <p:cNvSpPr txBox="1">
            <a:spLocks noChangeArrowheads="1"/>
          </p:cNvSpPr>
          <p:nvPr/>
        </p:nvSpPr>
        <p:spPr bwMode="auto">
          <a:xfrm>
            <a:off x="303213" y="2432050"/>
            <a:ext cx="2625725" cy="3970338"/>
          </a:xfrm>
          <a:prstGeom prst="rect">
            <a:avLst/>
          </a:prstGeom>
          <a:noFill/>
          <a:ln w="9525">
            <a:noFill/>
            <a:miter lim="800000"/>
            <a:headEnd/>
            <a:tailEnd/>
          </a:ln>
        </p:spPr>
        <p:txBody>
          <a:bodyPr>
            <a:prstTxWarp prst="textNoShape">
              <a:avLst/>
            </a:prstTxWarp>
            <a:spAutoFit/>
          </a:bodyPr>
          <a:lstStyle/>
          <a:p>
            <a:r>
              <a:rPr lang="en-US">
                <a:solidFill>
                  <a:schemeClr val="bg1"/>
                </a:solidFill>
              </a:rPr>
              <a:t>ISO created working group WG 8, Water footprint, within technical committee ISO/TC 207, Life cycle assessment. The WG is developing ISO 14046, Environmental management - Water footprint - Principles, requirements and guidelines, expected to be published by mid 2014.</a:t>
            </a:r>
            <a:endParaRPr lang="en-US" sz="1200" i="1">
              <a:solidFill>
                <a:schemeClr val="bg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0" y="1812925"/>
            <a:ext cx="9144000" cy="5045075"/>
          </a:xfrm>
          <a:prstGeom prst="rect">
            <a:avLst/>
          </a:prstGeom>
          <a:solidFill>
            <a:srgbClr val="FFFFFF"/>
          </a:solidFill>
          <a:ln w="9525">
            <a:solidFill>
              <a:srgbClr val="4A7EBB"/>
            </a:solidFill>
            <a:miter lim="800000"/>
            <a:headEnd/>
            <a:tailEnd/>
          </a:ln>
          <a:effectLst>
            <a:outerShdw blurRad="40000" dist="23000" dir="5400000" rotWithShape="0">
              <a:srgbClr val="000000">
                <a:alpha val="34998"/>
              </a:srgbClr>
            </a:outerShdw>
          </a:effectLst>
        </p:spPr>
        <p:txBody>
          <a:bodyPr anchor="ctr">
            <a:prstTxWarp prst="textNoShape">
              <a:avLst/>
            </a:prstTxWarp>
          </a:bodyPr>
          <a:lstStyle/>
          <a:p>
            <a:pPr algn="ctr">
              <a:defRPr/>
            </a:pPr>
            <a:endParaRPr lang="en-US">
              <a:solidFill>
                <a:schemeClr val="lt1"/>
              </a:solidFill>
              <a:latin typeface="+mn-lt"/>
              <a:ea typeface="+mn-ea"/>
              <a:cs typeface="+mn-cs"/>
            </a:endParaRPr>
          </a:p>
        </p:txBody>
      </p:sp>
      <p:sp>
        <p:nvSpPr>
          <p:cNvPr id="44035" name="Title 1"/>
          <p:cNvSpPr>
            <a:spLocks noGrp="1"/>
          </p:cNvSpPr>
          <p:nvPr>
            <p:ph type="title"/>
          </p:nvPr>
        </p:nvSpPr>
        <p:spPr/>
        <p:txBody>
          <a:bodyPr/>
          <a:lstStyle/>
          <a:p>
            <a:r>
              <a:rPr lang="en-US">
                <a:ea typeface="ＭＳ Ｐゴシック" pitchFamily="-65" charset="-128"/>
                <a:cs typeface="ＭＳ Ｐゴシック" pitchFamily="-65" charset="-128"/>
              </a:rPr>
              <a:t>Water footprint</a:t>
            </a:r>
          </a:p>
        </p:txBody>
      </p:sp>
      <p:pic>
        <p:nvPicPr>
          <p:cNvPr id="44036" name="Content Placeholder 6" descr="metro_waterfootprint_final.jpg"/>
          <p:cNvPicPr>
            <a:picLocks noGrp="1" noChangeAspect="1"/>
          </p:cNvPicPr>
          <p:nvPr>
            <p:ph idx="1"/>
          </p:nvPr>
        </p:nvPicPr>
        <p:blipFill>
          <a:blip r:embed="rId2"/>
          <a:srcRect t="-15408" b="-15408"/>
          <a:stretch>
            <a:fillRect/>
          </a:stretch>
        </p:blipFill>
        <p:spPr>
          <a:xfrm>
            <a:off x="457200" y="2133600"/>
            <a:ext cx="8229600" cy="4525963"/>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0" y="1812925"/>
            <a:ext cx="9144000" cy="5045075"/>
          </a:xfrm>
          <a:prstGeom prst="rect">
            <a:avLst/>
          </a:prstGeom>
          <a:solidFill>
            <a:srgbClr val="FFFFFF"/>
          </a:solidFill>
          <a:ln w="9525">
            <a:solidFill>
              <a:srgbClr val="4A7EBB"/>
            </a:solidFill>
            <a:miter lim="800000"/>
            <a:headEnd/>
            <a:tailEnd/>
          </a:ln>
          <a:effectLst>
            <a:outerShdw blurRad="40000" dist="23000" dir="5400000" rotWithShape="0">
              <a:srgbClr val="000000">
                <a:alpha val="34998"/>
              </a:srgbClr>
            </a:outerShdw>
          </a:effectLst>
        </p:spPr>
        <p:txBody>
          <a:bodyPr anchor="ctr">
            <a:prstTxWarp prst="textNoShape">
              <a:avLst/>
            </a:prstTxWarp>
          </a:bodyPr>
          <a:lstStyle/>
          <a:p>
            <a:pPr algn="ctr">
              <a:defRPr/>
            </a:pPr>
            <a:endParaRPr lang="en-US">
              <a:solidFill>
                <a:schemeClr val="lt1"/>
              </a:solidFill>
              <a:latin typeface="+mn-lt"/>
              <a:ea typeface="+mn-ea"/>
              <a:cs typeface="+mn-cs"/>
            </a:endParaRPr>
          </a:p>
        </p:txBody>
      </p:sp>
      <p:sp>
        <p:nvSpPr>
          <p:cNvPr id="45059" name="Title 1"/>
          <p:cNvSpPr>
            <a:spLocks noGrp="1"/>
          </p:cNvSpPr>
          <p:nvPr>
            <p:ph type="title"/>
          </p:nvPr>
        </p:nvSpPr>
        <p:spPr/>
        <p:txBody>
          <a:bodyPr/>
          <a:lstStyle/>
          <a:p>
            <a:r>
              <a:rPr lang="en-US">
                <a:ea typeface="ＭＳ Ｐゴシック" pitchFamily="-65" charset="-128"/>
                <a:cs typeface="ＭＳ Ｐゴシック" pitchFamily="-65" charset="-128"/>
              </a:rPr>
              <a:t>Product Life Cycle</a:t>
            </a:r>
          </a:p>
        </p:txBody>
      </p:sp>
      <p:pic>
        <p:nvPicPr>
          <p:cNvPr id="45060" name="Content Placeholder 4" descr="Info structure.ai"/>
          <p:cNvPicPr>
            <a:picLocks noGrp="1" noChangeAspect="1"/>
          </p:cNvPicPr>
          <p:nvPr>
            <p:ph idx="1"/>
          </p:nvPr>
        </p:nvPicPr>
        <p:blipFill>
          <a:blip r:embed="rId2"/>
          <a:srcRect/>
          <a:stretch>
            <a:fillRect/>
          </a:stretch>
        </p:blipFill>
        <p:spPr>
          <a:xfrm>
            <a:off x="1192213" y="1812925"/>
            <a:ext cx="6759575" cy="4776788"/>
          </a:xfrm>
          <a:solidFill>
            <a:schemeClr val="tx1"/>
          </a:solid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7410" name="Content Placeholder 3" descr="zoom-hummingbird.jpeg"/>
          <p:cNvPicPr>
            <a:picLocks noGrp="1" noChangeAspect="1"/>
          </p:cNvPicPr>
          <p:nvPr>
            <p:ph idx="1"/>
          </p:nvPr>
        </p:nvPicPr>
        <p:blipFill>
          <a:blip r:embed="rId2"/>
          <a:srcRect l="9843"/>
          <a:stretch>
            <a:fillRect/>
          </a:stretch>
        </p:blipFill>
        <p:spPr>
          <a:xfrm>
            <a:off x="-19050" y="0"/>
            <a:ext cx="9163050" cy="6262688"/>
          </a:xfrm>
        </p:spPr>
      </p:pic>
      <p:sp>
        <p:nvSpPr>
          <p:cNvPr id="17411" name="Title 3"/>
          <p:cNvSpPr>
            <a:spLocks noGrp="1"/>
          </p:cNvSpPr>
          <p:nvPr>
            <p:ph type="title"/>
          </p:nvPr>
        </p:nvSpPr>
        <p:spPr/>
        <p:txBody>
          <a:bodyPr/>
          <a:lstStyle/>
          <a:p>
            <a:r>
              <a:rPr lang="en-US">
                <a:ea typeface="ＭＳ Ｐゴシック" pitchFamily="-65" charset="-128"/>
                <a:cs typeface="ＭＳ Ｐゴシック" pitchFamily="-65" charset="-128"/>
              </a:rPr>
              <a:t>Sustainability</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0" y="1812925"/>
            <a:ext cx="9144000" cy="5045075"/>
          </a:xfrm>
          <a:prstGeom prst="rect">
            <a:avLst/>
          </a:prstGeom>
          <a:solidFill>
            <a:srgbClr val="FFFFFF"/>
          </a:solidFill>
          <a:ln w="9525">
            <a:solidFill>
              <a:srgbClr val="4A7EBB"/>
            </a:solidFill>
            <a:miter lim="800000"/>
            <a:headEnd/>
            <a:tailEnd/>
          </a:ln>
          <a:effectLst>
            <a:outerShdw blurRad="40000" dist="23000" dir="5400000" rotWithShape="0">
              <a:srgbClr val="000000">
                <a:alpha val="34998"/>
              </a:srgbClr>
            </a:outerShdw>
          </a:effectLst>
        </p:spPr>
        <p:txBody>
          <a:bodyPr anchor="ctr">
            <a:prstTxWarp prst="textNoShape">
              <a:avLst/>
            </a:prstTxWarp>
          </a:bodyPr>
          <a:lstStyle/>
          <a:p>
            <a:pPr algn="ctr">
              <a:defRPr/>
            </a:pPr>
            <a:endParaRPr lang="en-US">
              <a:solidFill>
                <a:schemeClr val="lt1"/>
              </a:solidFill>
              <a:latin typeface="+mn-lt"/>
              <a:ea typeface="+mn-ea"/>
              <a:cs typeface="+mn-cs"/>
            </a:endParaRPr>
          </a:p>
        </p:txBody>
      </p:sp>
      <p:sp>
        <p:nvSpPr>
          <p:cNvPr id="46083" name="Title 1"/>
          <p:cNvSpPr>
            <a:spLocks noGrp="1"/>
          </p:cNvSpPr>
          <p:nvPr>
            <p:ph type="title"/>
          </p:nvPr>
        </p:nvSpPr>
        <p:spPr/>
        <p:txBody>
          <a:bodyPr/>
          <a:lstStyle/>
          <a:p>
            <a:r>
              <a:rPr lang="en-US">
                <a:ea typeface="ＭＳ Ｐゴシック" pitchFamily="-65" charset="-128"/>
                <a:cs typeface="ＭＳ Ｐゴシック" pitchFamily="-65" charset="-128"/>
              </a:rPr>
              <a:t>Phase of life analysis</a:t>
            </a:r>
          </a:p>
        </p:txBody>
      </p:sp>
      <p:pic>
        <p:nvPicPr>
          <p:cNvPr id="46084" name="Content Placeholder 5" descr="energy-components.jpg"/>
          <p:cNvPicPr>
            <a:picLocks noGrp="1" noChangeAspect="1"/>
          </p:cNvPicPr>
          <p:nvPr>
            <p:ph idx="1"/>
          </p:nvPr>
        </p:nvPicPr>
        <p:blipFill>
          <a:blip r:embed="rId2"/>
          <a:srcRect l="-6702" r="-6702"/>
          <a:stretch>
            <a:fillRect/>
          </a:stretch>
        </p:blipFill>
        <p:spPr>
          <a:xfrm>
            <a:off x="457200" y="1812925"/>
            <a:ext cx="8229600" cy="4525963"/>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Title 4"/>
          <p:cNvSpPr>
            <a:spLocks noGrp="1"/>
          </p:cNvSpPr>
          <p:nvPr>
            <p:ph type="title"/>
          </p:nvPr>
        </p:nvSpPr>
        <p:spPr/>
        <p:txBody>
          <a:bodyPr/>
          <a:lstStyle/>
          <a:p>
            <a:r>
              <a:rPr lang="en-US">
                <a:ea typeface="ＭＳ Ｐゴシック" pitchFamily="-65" charset="-128"/>
                <a:cs typeface="ＭＳ Ｐゴシック" pitchFamily="-65" charset="-128"/>
              </a:rPr>
              <a:t>The goals for material efficiency</a:t>
            </a:r>
          </a:p>
        </p:txBody>
      </p:sp>
      <p:sp>
        <p:nvSpPr>
          <p:cNvPr id="47107" name="Content Placeholder 7"/>
          <p:cNvSpPr>
            <a:spLocks noGrp="1"/>
          </p:cNvSpPr>
          <p:nvPr>
            <p:ph idx="1"/>
          </p:nvPr>
        </p:nvSpPr>
        <p:spPr/>
        <p:txBody>
          <a:bodyPr/>
          <a:lstStyle/>
          <a:p>
            <a:r>
              <a:rPr lang="en-US">
                <a:ea typeface="ＭＳ Ｐゴシック" pitchFamily="-65" charset="-128"/>
                <a:cs typeface="ＭＳ Ｐゴシック" pitchFamily="-65" charset="-128"/>
              </a:rPr>
              <a:t>Increased material efficiency is to accommodate the material consumption required for necessary goods &amp; services while producing as little material as possible.</a:t>
            </a:r>
          </a:p>
          <a:p>
            <a:pPr lvl="1"/>
            <a:r>
              <a:rPr lang="en-US"/>
              <a:t>Minimize depletion of non-renewable materials.</a:t>
            </a:r>
          </a:p>
          <a:p>
            <a:pPr lvl="1"/>
            <a:r>
              <a:rPr lang="en-US"/>
              <a:t>Reduce dependence of developed countries on imports, particularly those in short supply.</a:t>
            </a:r>
          </a:p>
          <a:p>
            <a:pPr lvl="1"/>
            <a:r>
              <a:rPr lang="en-US"/>
              <a:t>Reduce demand on other resources (energy).</a:t>
            </a:r>
          </a:p>
          <a:p>
            <a:pPr lvl="1"/>
            <a:r>
              <a:rPr lang="en-US"/>
              <a:t>Reduce unwanted emissions.</a:t>
            </a: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Title 4"/>
          <p:cNvSpPr>
            <a:spLocks noGrp="1"/>
          </p:cNvSpPr>
          <p:nvPr>
            <p:ph type="title"/>
          </p:nvPr>
        </p:nvSpPr>
        <p:spPr/>
        <p:txBody>
          <a:bodyPr/>
          <a:lstStyle/>
          <a:p>
            <a:r>
              <a:rPr lang="en-US">
                <a:ea typeface="ＭＳ Ｐゴシック" pitchFamily="-65" charset="-128"/>
                <a:cs typeface="ＭＳ Ｐゴシック" pitchFamily="-65" charset="-128"/>
              </a:rPr>
              <a:t>Strategies for material efficiency</a:t>
            </a:r>
          </a:p>
        </p:txBody>
      </p:sp>
      <p:sp>
        <p:nvSpPr>
          <p:cNvPr id="49155" name="Content Placeholder 7"/>
          <p:cNvSpPr>
            <a:spLocks noGrp="1"/>
          </p:cNvSpPr>
          <p:nvPr>
            <p:ph idx="1"/>
          </p:nvPr>
        </p:nvSpPr>
        <p:spPr/>
        <p:txBody>
          <a:bodyPr/>
          <a:lstStyle/>
          <a:p>
            <a:r>
              <a:rPr lang="en-US">
                <a:ea typeface="ＭＳ Ｐゴシック" pitchFamily="-65" charset="-128"/>
                <a:cs typeface="ＭＳ Ｐゴシック" pitchFamily="-65" charset="-128"/>
              </a:rPr>
              <a:t>Four broad strategies are available</a:t>
            </a:r>
          </a:p>
          <a:p>
            <a:pPr lvl="1"/>
            <a:r>
              <a:rPr lang="en-US"/>
              <a:t>Improved material technologies.</a:t>
            </a:r>
          </a:p>
          <a:p>
            <a:pPr lvl="1"/>
            <a:r>
              <a:rPr lang="en-US"/>
              <a:t>Material efficient engineering design.</a:t>
            </a:r>
          </a:p>
          <a:p>
            <a:pPr lvl="1"/>
            <a:r>
              <a:rPr lang="en-US"/>
              <a:t>The use of economic instruments (price, taxes…).</a:t>
            </a:r>
          </a:p>
          <a:p>
            <a:pPr lvl="1"/>
            <a:r>
              <a:rPr lang="en-US"/>
              <a:t>Social adaptation &amp; change of lifestyle.</a:t>
            </a: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a:ea typeface="ＭＳ Ｐゴシック" pitchFamily="-65" charset="-128"/>
                <a:cs typeface="ＭＳ Ｐゴシック" pitchFamily="-65" charset="-128"/>
              </a:rPr>
              <a:t>Re-engineering &amp; life extension</a:t>
            </a:r>
          </a:p>
        </p:txBody>
      </p:sp>
      <p:sp>
        <p:nvSpPr>
          <p:cNvPr id="50179" name="Content Placeholder 2"/>
          <p:cNvSpPr>
            <a:spLocks noGrp="1"/>
          </p:cNvSpPr>
          <p:nvPr>
            <p:ph idx="1"/>
          </p:nvPr>
        </p:nvSpPr>
        <p:spPr/>
        <p:txBody>
          <a:bodyPr/>
          <a:lstStyle/>
          <a:p>
            <a:r>
              <a:rPr lang="en-US">
                <a:ea typeface="ＭＳ Ｐゴシック" pitchFamily="-65" charset="-128"/>
                <a:cs typeface="ＭＳ Ｐゴシック" pitchFamily="-65" charset="-128"/>
              </a:rPr>
              <a:t>Often services which trade in maintenance of a product as a service, such as</a:t>
            </a:r>
          </a:p>
          <a:p>
            <a:pPr lvl="1"/>
            <a:r>
              <a:rPr lang="en-US"/>
              <a:t>Office equipment</a:t>
            </a:r>
          </a:p>
          <a:p>
            <a:pPr lvl="1"/>
            <a:r>
              <a:rPr lang="en-US"/>
              <a:t>Vehicle parts</a:t>
            </a:r>
          </a:p>
          <a:p>
            <a:pPr lvl="1"/>
            <a:r>
              <a:rPr lang="en-US"/>
              <a:t>Infrastructure like PT</a:t>
            </a:r>
          </a:p>
          <a:p>
            <a:r>
              <a:rPr lang="en-US">
                <a:ea typeface="ＭＳ Ｐゴシック" pitchFamily="-65" charset="-128"/>
                <a:cs typeface="ＭＳ Ｐゴシック" pitchFamily="-65" charset="-128"/>
              </a:rPr>
              <a:t>What are some ‘end-of-life’ options you have experienced?</a:t>
            </a:r>
          </a:p>
          <a:p>
            <a:pPr lvl="1"/>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a:ea typeface="ＭＳ Ｐゴシック" pitchFamily="-65" charset="-128"/>
                <a:cs typeface="ＭＳ Ｐゴシック" pitchFamily="-65" charset="-128"/>
              </a:rPr>
              <a:t>Re-engineering &amp; life extension</a:t>
            </a:r>
          </a:p>
        </p:txBody>
      </p:sp>
      <p:pic>
        <p:nvPicPr>
          <p:cNvPr id="51203" name="Content Placeholder 3" descr="NotreDamePrimary1.jpeg"/>
          <p:cNvPicPr>
            <a:picLocks noGrp="1" noChangeAspect="1"/>
          </p:cNvPicPr>
          <p:nvPr>
            <p:ph idx="1"/>
          </p:nvPr>
        </p:nvPicPr>
        <p:blipFill>
          <a:blip r:embed="rId2"/>
          <a:srcRect l="-1387" r="-1387"/>
          <a:stretch>
            <a:fillRect/>
          </a:stretch>
        </p:blipFill>
        <p:spPr>
          <a:xfrm>
            <a:off x="-42863" y="1806575"/>
            <a:ext cx="9186863" cy="5051425"/>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dirty="0" smtClean="0">
                <a:ea typeface="ＭＳ Ｐゴシック" pitchFamily="-65" charset="-128"/>
                <a:cs typeface="ＭＳ Ｐゴシック" pitchFamily="-65" charset="-128"/>
              </a:rPr>
              <a:t>Why do we throw things away?</a:t>
            </a:r>
            <a:endParaRPr lang="en-US" dirty="0">
              <a:ea typeface="ＭＳ Ｐゴシック" pitchFamily="-65" charset="-128"/>
              <a:cs typeface="ＭＳ Ｐゴシック" pitchFamily="-65" charset="-128"/>
            </a:endParaRPr>
          </a:p>
        </p:txBody>
      </p:sp>
      <p:sp>
        <p:nvSpPr>
          <p:cNvPr id="52227" name="Content Placeholder 2"/>
          <p:cNvSpPr>
            <a:spLocks noGrp="1"/>
          </p:cNvSpPr>
          <p:nvPr>
            <p:ph idx="1"/>
          </p:nvPr>
        </p:nvSpPr>
        <p:spPr/>
        <p:txBody>
          <a:bodyPr/>
          <a:lstStyle/>
          <a:p>
            <a:r>
              <a:rPr lang="en-US">
                <a:ea typeface="ＭＳ Ｐゴシック" pitchFamily="-65" charset="-128"/>
                <a:cs typeface="ＭＳ Ｐゴシック" pitchFamily="-65" charset="-128"/>
              </a:rPr>
              <a:t>Physical lifespan</a:t>
            </a:r>
          </a:p>
          <a:p>
            <a:r>
              <a:rPr lang="en-US">
                <a:ea typeface="ＭＳ Ｐゴシック" pitchFamily="-65" charset="-128"/>
                <a:cs typeface="ＭＳ Ｐゴシック" pitchFamily="-65" charset="-128"/>
              </a:rPr>
              <a:t>Function lifespan</a:t>
            </a:r>
          </a:p>
          <a:p>
            <a:r>
              <a:rPr lang="en-US">
                <a:ea typeface="ＭＳ Ｐゴシック" pitchFamily="-65" charset="-128"/>
                <a:cs typeface="ＭＳ Ｐゴシック" pitchFamily="-65" charset="-128"/>
              </a:rPr>
              <a:t>Obsolescence</a:t>
            </a:r>
          </a:p>
          <a:p>
            <a:r>
              <a:rPr lang="en-US">
                <a:ea typeface="ＭＳ Ｐゴシック" pitchFamily="-65" charset="-128"/>
                <a:cs typeface="ＭＳ Ｐゴシック" pitchFamily="-65" charset="-128"/>
              </a:rPr>
              <a:t>Economic lifespan</a:t>
            </a:r>
          </a:p>
          <a:p>
            <a:r>
              <a:rPr lang="en-US">
                <a:ea typeface="ＭＳ Ｐゴシック" pitchFamily="-65" charset="-128"/>
                <a:cs typeface="ＭＳ Ｐゴシック" pitchFamily="-65" charset="-128"/>
              </a:rPr>
              <a:t>Legal lifespan</a:t>
            </a:r>
          </a:p>
          <a:p>
            <a:r>
              <a:rPr lang="en-US">
                <a:ea typeface="ＭＳ Ｐゴシック" pitchFamily="-65" charset="-128"/>
                <a:cs typeface="ＭＳ Ｐゴシック" pitchFamily="-65" charset="-128"/>
              </a:rPr>
              <a:t>Fashion &amp; taste</a:t>
            </a:r>
          </a:p>
          <a:p>
            <a:pPr>
              <a:buFont typeface="Arial" pitchFamily="-65" charset="0"/>
              <a:buNone/>
            </a:pPr>
            <a:r>
              <a:rPr lang="en-US">
                <a:ea typeface="ＭＳ Ｐゴシック" pitchFamily="-65" charset="-128"/>
                <a:cs typeface="ＭＳ Ｐゴシック" pitchFamily="-65" charset="-128"/>
              </a:rPr>
              <a:t>Extending a product’s lifespan requires extending all of the above!</a:t>
            </a:r>
          </a:p>
          <a:p>
            <a:endParaRPr lang="en-US">
              <a:ea typeface="ＭＳ Ｐゴシック" pitchFamily="-65" charset="-128"/>
              <a:cs typeface="ＭＳ Ｐゴシック" pitchFamily="-65" charset="-128"/>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a:ea typeface="ＭＳ Ｐゴシック" pitchFamily="-65" charset="-128"/>
                <a:cs typeface="ＭＳ Ｐゴシック" pitchFamily="-65" charset="-128"/>
              </a:rPr>
              <a:t>Why do we throw things away?</a:t>
            </a:r>
          </a:p>
        </p:txBody>
      </p:sp>
      <p:pic>
        <p:nvPicPr>
          <p:cNvPr id="53251" name="Content Placeholder 3" descr="ikea-furniture 1.jpg"/>
          <p:cNvPicPr>
            <a:picLocks noGrp="1" noChangeAspect="1"/>
          </p:cNvPicPr>
          <p:nvPr>
            <p:ph idx="1"/>
          </p:nvPr>
        </p:nvPicPr>
        <p:blipFill>
          <a:blip r:embed="rId2"/>
          <a:srcRect/>
          <a:stretch>
            <a:fillRect/>
          </a:stretch>
        </p:blipFill>
        <p:spPr>
          <a:xfrm>
            <a:off x="2112963" y="1941513"/>
            <a:ext cx="4918075" cy="4916487"/>
          </a:xfrm>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0" y="1812925"/>
            <a:ext cx="9144000" cy="5045075"/>
          </a:xfrm>
          <a:prstGeom prst="rect">
            <a:avLst/>
          </a:prstGeom>
          <a:solidFill>
            <a:srgbClr val="FFFFFF"/>
          </a:solidFill>
          <a:ln w="9525">
            <a:solidFill>
              <a:srgbClr val="4A7EBB"/>
            </a:solidFill>
            <a:miter lim="800000"/>
            <a:headEnd/>
            <a:tailEnd/>
          </a:ln>
          <a:effectLst>
            <a:outerShdw blurRad="40000" dist="23000" dir="5400000" rotWithShape="0">
              <a:srgbClr val="000000">
                <a:alpha val="34998"/>
              </a:srgbClr>
            </a:outerShdw>
          </a:effectLst>
        </p:spPr>
        <p:txBody>
          <a:bodyPr anchor="ctr">
            <a:prstTxWarp prst="textNoShape">
              <a:avLst/>
            </a:prstTxWarp>
          </a:bodyPr>
          <a:lstStyle/>
          <a:p>
            <a:pPr algn="ctr">
              <a:defRPr/>
            </a:pPr>
            <a:endParaRPr lang="en-US">
              <a:solidFill>
                <a:schemeClr val="lt1"/>
              </a:solidFill>
              <a:latin typeface="+mn-lt"/>
              <a:ea typeface="+mn-ea"/>
              <a:cs typeface="+mn-cs"/>
            </a:endParaRPr>
          </a:p>
        </p:txBody>
      </p:sp>
      <p:sp>
        <p:nvSpPr>
          <p:cNvPr id="54275" name="TextBox 5"/>
          <p:cNvSpPr txBox="1">
            <a:spLocks noChangeArrowheads="1"/>
          </p:cNvSpPr>
          <p:nvPr/>
        </p:nvSpPr>
        <p:spPr bwMode="auto">
          <a:xfrm>
            <a:off x="303213" y="2909888"/>
            <a:ext cx="2625725" cy="4000500"/>
          </a:xfrm>
          <a:prstGeom prst="rect">
            <a:avLst/>
          </a:prstGeom>
          <a:noFill/>
          <a:ln w="9525">
            <a:noFill/>
            <a:miter lim="800000"/>
            <a:headEnd/>
            <a:tailEnd/>
          </a:ln>
        </p:spPr>
        <p:txBody>
          <a:bodyPr>
            <a:prstTxWarp prst="textNoShape">
              <a:avLst/>
            </a:prstTxWarp>
            <a:spAutoFit/>
          </a:bodyPr>
          <a:lstStyle/>
          <a:p>
            <a:r>
              <a:rPr lang="en-US">
                <a:solidFill>
                  <a:schemeClr val="bg1"/>
                </a:solidFill>
              </a:rPr>
              <a:t>The cost of recycling polymers is high and the price they command is low, resulting in the fractional contribution of recycled polymers to current consumption. For metals, the contribution is large; for polymers, small (2005 data).</a:t>
            </a:r>
          </a:p>
          <a:p>
            <a:endParaRPr lang="en-US" sz="1400" i="1">
              <a:solidFill>
                <a:schemeClr val="bg1"/>
              </a:solidFill>
            </a:endParaRPr>
          </a:p>
          <a:p>
            <a:r>
              <a:rPr lang="en-US" sz="1400" i="1">
                <a:solidFill>
                  <a:schemeClr val="bg1"/>
                </a:solidFill>
              </a:rPr>
              <a:t>Courtesy Materials Engineering Science – Processing and Design</a:t>
            </a:r>
          </a:p>
        </p:txBody>
      </p:sp>
      <p:sp>
        <p:nvSpPr>
          <p:cNvPr id="54276" name="Title 1"/>
          <p:cNvSpPr>
            <a:spLocks noGrp="1"/>
          </p:cNvSpPr>
          <p:nvPr>
            <p:ph type="title"/>
          </p:nvPr>
        </p:nvSpPr>
        <p:spPr/>
        <p:txBody>
          <a:bodyPr/>
          <a:lstStyle/>
          <a:p>
            <a:r>
              <a:rPr lang="en-US">
                <a:ea typeface="ＭＳ Ｐゴシック" pitchFamily="-65" charset="-128"/>
                <a:cs typeface="ＭＳ Ｐゴシック" pitchFamily="-65" charset="-128"/>
              </a:rPr>
              <a:t>Embodied energy &amp; market value</a:t>
            </a:r>
          </a:p>
        </p:txBody>
      </p:sp>
      <p:pic>
        <p:nvPicPr>
          <p:cNvPr id="54277" name="Content Placeholder 3" descr="embodied-energy-price.jpg"/>
          <p:cNvPicPr>
            <a:picLocks noGrp="1" noChangeAspect="1"/>
          </p:cNvPicPr>
          <p:nvPr>
            <p:ph idx="1"/>
          </p:nvPr>
        </p:nvPicPr>
        <p:blipFill>
          <a:blip r:embed="rId2"/>
          <a:srcRect l="-3168" r="-1083"/>
          <a:stretch>
            <a:fillRect/>
          </a:stretch>
        </p:blipFill>
        <p:spPr>
          <a:xfrm>
            <a:off x="3000375" y="1828800"/>
            <a:ext cx="5940425" cy="5029200"/>
          </a:xfrm>
          <a:solidFill>
            <a:srgbClr val="FFFFFF"/>
          </a:solid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a:ea typeface="ＭＳ Ｐゴシック" pitchFamily="-65" charset="-128"/>
                <a:cs typeface="ＭＳ Ｐゴシック" pitchFamily="-65" charset="-128"/>
              </a:rPr>
              <a:t>Re-use &amp; recycling</a:t>
            </a:r>
          </a:p>
        </p:txBody>
      </p:sp>
      <p:sp>
        <p:nvSpPr>
          <p:cNvPr id="55299" name="Content Placeholder 2"/>
          <p:cNvSpPr>
            <a:spLocks noGrp="1"/>
          </p:cNvSpPr>
          <p:nvPr>
            <p:ph idx="1"/>
          </p:nvPr>
        </p:nvSpPr>
        <p:spPr/>
        <p:txBody>
          <a:bodyPr/>
          <a:lstStyle/>
          <a:p>
            <a:r>
              <a:rPr lang="en-US">
                <a:ea typeface="ＭＳ Ｐゴシック" pitchFamily="-65" charset="-128"/>
                <a:cs typeface="ＭＳ Ｐゴシック" pitchFamily="-65" charset="-128"/>
              </a:rPr>
              <a:t>Recycling of metals is far more prevalent than that of polymers.</a:t>
            </a:r>
          </a:p>
          <a:p>
            <a:r>
              <a:rPr lang="en-US">
                <a:ea typeface="ＭＳ Ｐゴシック" pitchFamily="-65" charset="-128"/>
                <a:cs typeface="ＭＳ Ｐゴシック" pitchFamily="-65" charset="-128"/>
              </a:rPr>
              <a:t>Polymers are difficult to identify due to their density, fillers &amp; electrical properties.</a:t>
            </a:r>
          </a:p>
          <a:p>
            <a:pPr lvl="1"/>
            <a:r>
              <a:rPr lang="en-US"/>
              <a:t>Re-cycle marks make this possible</a:t>
            </a:r>
          </a:p>
          <a:p>
            <a:r>
              <a:rPr lang="en-US">
                <a:ea typeface="ＭＳ Ｐゴシック" pitchFamily="-65" charset="-128"/>
                <a:cs typeface="ＭＳ Ｐゴシック" pitchFamily="-65" charset="-128"/>
              </a:rPr>
              <a:t>The value of recycled polymers is typically lower than virgin plastics – discouraging use.</a:t>
            </a:r>
          </a:p>
          <a:p>
            <a:pPr lvl="1"/>
            <a:r>
              <a:rPr lang="en-US"/>
              <a:t>What new methods might we propose?</a:t>
            </a: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a:ea typeface="ＭＳ Ｐゴシック" pitchFamily="-65" charset="-128"/>
                <a:cs typeface="ＭＳ Ｐゴシック" pitchFamily="-65" charset="-128"/>
              </a:rPr>
              <a:t>Re-use &amp; recycling</a:t>
            </a:r>
          </a:p>
        </p:txBody>
      </p:sp>
      <p:pic>
        <p:nvPicPr>
          <p:cNvPr id="56323" name="Content Placeholder 3" descr="balmaindenim12.jpg"/>
          <p:cNvPicPr>
            <a:picLocks noGrp="1" noChangeAspect="1"/>
          </p:cNvPicPr>
          <p:nvPr>
            <p:ph idx="1"/>
          </p:nvPr>
        </p:nvPicPr>
        <p:blipFill>
          <a:blip r:embed="rId2"/>
          <a:srcRect/>
          <a:stretch>
            <a:fillRect/>
          </a:stretch>
        </p:blipFill>
        <p:spPr>
          <a:xfrm>
            <a:off x="557213" y="1498600"/>
            <a:ext cx="8040687" cy="5359400"/>
          </a:xfr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7410" name="Content Placeholder 3" descr="zoom-hummingbird.jpeg"/>
          <p:cNvPicPr>
            <a:picLocks noGrp="1" noChangeAspect="1"/>
          </p:cNvPicPr>
          <p:nvPr>
            <p:ph idx="1"/>
          </p:nvPr>
        </p:nvPicPr>
        <p:blipFill>
          <a:blip r:embed="rId2"/>
          <a:srcRect l="9843"/>
          <a:stretch>
            <a:fillRect/>
          </a:stretch>
        </p:blipFill>
        <p:spPr>
          <a:xfrm>
            <a:off x="-19050" y="0"/>
            <a:ext cx="9163050" cy="6262688"/>
          </a:xfrm>
        </p:spPr>
      </p:pic>
      <p:sp>
        <p:nvSpPr>
          <p:cNvPr id="17411" name="Title 3"/>
          <p:cNvSpPr>
            <a:spLocks noGrp="1"/>
          </p:cNvSpPr>
          <p:nvPr>
            <p:ph type="title"/>
          </p:nvPr>
        </p:nvSpPr>
        <p:spPr/>
        <p:txBody>
          <a:bodyPr/>
          <a:lstStyle/>
          <a:p>
            <a:r>
              <a:rPr lang="en-US">
                <a:ea typeface="ＭＳ Ｐゴシック" pitchFamily="-65" charset="-128"/>
                <a:cs typeface="ＭＳ Ｐゴシック" pitchFamily="-65" charset="-128"/>
              </a:rPr>
              <a:t>Sustainability</a:t>
            </a:r>
          </a:p>
        </p:txBody>
      </p:sp>
      <p:sp>
        <p:nvSpPr>
          <p:cNvPr id="5" name="Rectangle 4"/>
          <p:cNvSpPr>
            <a:spLocks noChangeArrowheads="1"/>
          </p:cNvSpPr>
          <p:nvPr/>
        </p:nvSpPr>
        <p:spPr bwMode="auto">
          <a:xfrm>
            <a:off x="-19050" y="1827213"/>
            <a:ext cx="9163050" cy="5030787"/>
          </a:xfrm>
          <a:prstGeom prst="rect">
            <a:avLst/>
          </a:prstGeom>
          <a:solidFill>
            <a:schemeClr val="tx1"/>
          </a:solidFill>
          <a:ln w="9525">
            <a:solidFill>
              <a:srgbClr val="4A7EBB"/>
            </a:solidFill>
            <a:miter lim="800000"/>
            <a:headEnd/>
            <a:tailEnd/>
          </a:ln>
          <a:effectLst>
            <a:outerShdw blurRad="40000" dist="23000" dir="5400000" rotWithShape="0">
              <a:srgbClr val="000000">
                <a:alpha val="34998"/>
              </a:srgbClr>
            </a:outerShdw>
          </a:effectLst>
        </p:spPr>
        <p:txBody>
          <a:bodyPr anchor="ctr">
            <a:prstTxWarp prst="textNoShape">
              <a:avLst/>
            </a:prstTxWarp>
          </a:bodyPr>
          <a:lstStyle/>
          <a:p>
            <a:pPr algn="ctr">
              <a:defRPr/>
            </a:pPr>
            <a:endParaRPr lang="en-US">
              <a:solidFill>
                <a:schemeClr val="lt1"/>
              </a:solidFill>
              <a:latin typeface="+mn-lt"/>
              <a:ea typeface="+mn-ea"/>
              <a:cs typeface="+mn-cs"/>
            </a:endParaRPr>
          </a:p>
        </p:txBody>
      </p:sp>
      <p:pic>
        <p:nvPicPr>
          <p:cNvPr id="6" name="Picture 5" descr="habitat_diagram.gif"/>
          <p:cNvPicPr>
            <a:picLocks noChangeAspect="1"/>
          </p:cNvPicPr>
          <p:nvPr/>
        </p:nvPicPr>
        <p:blipFill>
          <a:blip r:embed="rId3"/>
          <a:stretch>
            <a:fillRect/>
          </a:stretch>
        </p:blipFill>
        <p:spPr>
          <a:xfrm>
            <a:off x="762000" y="2077231"/>
            <a:ext cx="7620000" cy="4610100"/>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a:ea typeface="ＭＳ Ｐゴシック" pitchFamily="-65" charset="-128"/>
                <a:cs typeface="ＭＳ Ｐゴシック" pitchFamily="-65" charset="-128"/>
              </a:rPr>
              <a:t>Designing with recycled materials</a:t>
            </a:r>
          </a:p>
        </p:txBody>
      </p:sp>
      <p:sp>
        <p:nvSpPr>
          <p:cNvPr id="57347" name="Content Placeholder 2"/>
          <p:cNvSpPr>
            <a:spLocks noGrp="1"/>
          </p:cNvSpPr>
          <p:nvPr>
            <p:ph idx="1"/>
          </p:nvPr>
        </p:nvSpPr>
        <p:spPr/>
        <p:txBody>
          <a:bodyPr/>
          <a:lstStyle/>
          <a:p>
            <a:r>
              <a:rPr lang="en-US">
                <a:ea typeface="ＭＳ Ｐゴシック" pitchFamily="-65" charset="-128"/>
                <a:cs typeface="ＭＳ Ｐゴシック" pitchFamily="-65" charset="-128"/>
              </a:rPr>
              <a:t>Simple guidelines for polymer recycling</a:t>
            </a:r>
          </a:p>
          <a:p>
            <a:pPr lvl="1"/>
            <a:r>
              <a:rPr lang="en-US"/>
              <a:t>Reduced strength needs thicker wall sections</a:t>
            </a:r>
          </a:p>
          <a:p>
            <a:pPr lvl="1"/>
            <a:r>
              <a:rPr lang="en-US"/>
              <a:t>Applications where colour is not critical</a:t>
            </a:r>
          </a:p>
          <a:p>
            <a:pPr lvl="1"/>
            <a:r>
              <a:rPr lang="en-US"/>
              <a:t>Specify easily recycled materials</a:t>
            </a:r>
          </a:p>
          <a:p>
            <a:pPr lvl="1"/>
            <a:r>
              <a:rPr lang="en-US"/>
              <a:t>Minimize the number of different polymers</a:t>
            </a:r>
          </a:p>
          <a:p>
            <a:pPr lvl="1"/>
            <a:r>
              <a:rPr lang="en-US"/>
              <a:t>Select mutually compatible groups</a:t>
            </a:r>
          </a:p>
          <a:p>
            <a:pPr lvl="1"/>
            <a:r>
              <a:rPr lang="en-US"/>
              <a:t>Avoid laminates, retardants, fillers, reinforcing fibres &amp; stickers</a:t>
            </a: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a:ea typeface="ＭＳ Ｐゴシック" pitchFamily="-65" charset="-128"/>
                <a:cs typeface="ＭＳ Ｐゴシック" pitchFamily="-65" charset="-128"/>
              </a:rPr>
              <a:t>Energy consumption</a:t>
            </a:r>
          </a:p>
        </p:txBody>
      </p:sp>
      <p:sp>
        <p:nvSpPr>
          <p:cNvPr id="58371" name="Content Placeholder 2"/>
          <p:cNvSpPr>
            <a:spLocks noGrp="1"/>
          </p:cNvSpPr>
          <p:nvPr>
            <p:ph idx="1"/>
          </p:nvPr>
        </p:nvSpPr>
        <p:spPr/>
        <p:txBody>
          <a:bodyPr/>
          <a:lstStyle/>
          <a:p>
            <a:r>
              <a:rPr lang="en-US">
                <a:ea typeface="ＭＳ Ｐゴシック" pitchFamily="-65" charset="-128"/>
                <a:cs typeface="ＭＳ Ｐゴシック" pitchFamily="-65" charset="-128"/>
              </a:rPr>
              <a:t>The Kyoto Protocol of 1997 committed the developed nations to progressively reduce carbon emissions, meaning CO</a:t>
            </a:r>
            <a:r>
              <a:rPr lang="en-US" baseline="30000">
                <a:ea typeface="ＭＳ Ｐゴシック" pitchFamily="-65" charset="-128"/>
                <a:cs typeface="ＭＳ Ｐゴシック" pitchFamily="-65" charset="-128"/>
              </a:rPr>
              <a:t>2</a:t>
            </a:r>
            <a:r>
              <a:rPr lang="en-US">
                <a:ea typeface="ＭＳ Ｐゴシック" pitchFamily="-65" charset="-128"/>
                <a:cs typeface="ＭＳ Ｐゴシック" pitchFamily="-65" charset="-128"/>
              </a:rPr>
              <a:t>.</a:t>
            </a:r>
          </a:p>
          <a:p>
            <a:pPr lvl="1"/>
            <a:r>
              <a:rPr lang="en-US"/>
              <a:t>At the national level the focus is more on reducing energy consumption, but since this and CO</a:t>
            </a:r>
            <a:r>
              <a:rPr lang="en-US" baseline="30000"/>
              <a:t>2</a:t>
            </a:r>
            <a:r>
              <a:rPr lang="en-US"/>
              <a:t> production are closely related, they are nearly equivalent.</a:t>
            </a:r>
          </a:p>
          <a:p>
            <a:pPr lvl="1"/>
            <a:r>
              <a:rPr lang="en-US"/>
              <a:t>Thus, there is a certain logic in basing design decisions on energy consumption or CO</a:t>
            </a:r>
            <a:r>
              <a:rPr lang="en-US" baseline="30000"/>
              <a:t>2</a:t>
            </a:r>
            <a:r>
              <a:rPr lang="en-US"/>
              <a:t> generation.</a:t>
            </a: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a:ea typeface="ＭＳ Ｐゴシック" pitchFamily="-65" charset="-128"/>
                <a:cs typeface="ＭＳ Ｐゴシック" pitchFamily="-65" charset="-128"/>
              </a:rPr>
              <a:t>Embodied energy &amp; </a:t>
            </a:r>
            <a:r>
              <a:rPr lang="en-US" sz="4000">
                <a:ea typeface="ＭＳ Ｐゴシック" pitchFamily="-65" charset="-128"/>
                <a:cs typeface="ＭＳ Ｐゴシック" pitchFamily="-65" charset="-128"/>
              </a:rPr>
              <a:t>CO</a:t>
            </a:r>
            <a:r>
              <a:rPr lang="en-US" sz="4000" baseline="30000">
                <a:ea typeface="ＭＳ Ｐゴシック" pitchFamily="-65" charset="-128"/>
                <a:cs typeface="ＭＳ Ｐゴシック" pitchFamily="-65" charset="-128"/>
              </a:rPr>
              <a:t>2</a:t>
            </a:r>
            <a:r>
              <a:rPr lang="en-US">
                <a:ea typeface="ＭＳ Ｐゴシック" pitchFamily="-65" charset="-128"/>
                <a:cs typeface="ＭＳ Ｐゴシック" pitchFamily="-65" charset="-128"/>
              </a:rPr>
              <a:t> footprint</a:t>
            </a:r>
          </a:p>
        </p:txBody>
      </p:sp>
      <p:sp>
        <p:nvSpPr>
          <p:cNvPr id="59395" name="Content Placeholder 2"/>
          <p:cNvSpPr>
            <a:spLocks noGrp="1"/>
          </p:cNvSpPr>
          <p:nvPr>
            <p:ph idx="1"/>
          </p:nvPr>
        </p:nvSpPr>
        <p:spPr/>
        <p:txBody>
          <a:bodyPr/>
          <a:lstStyle/>
          <a:p>
            <a:r>
              <a:rPr lang="en-US">
                <a:ea typeface="ＭＳ Ｐゴシック" pitchFamily="-65" charset="-128"/>
                <a:cs typeface="ＭＳ Ｐゴシック" pitchFamily="-65" charset="-128"/>
              </a:rPr>
              <a:t>The embodied energy of a material is the energy that must be committed to create 1kg of usable material—1kg of steel stock, or of PET pellets, or of cement powder, for example, measured in MJ/kg.</a:t>
            </a:r>
          </a:p>
          <a:p>
            <a:r>
              <a:rPr lang="en-US">
                <a:ea typeface="ＭＳ Ｐゴシック" pitchFamily="-65" charset="-128"/>
                <a:cs typeface="ＭＳ Ｐゴシック" pitchFamily="-65" charset="-128"/>
              </a:rPr>
              <a:t>The CO</a:t>
            </a:r>
            <a:r>
              <a:rPr lang="en-US" baseline="30000">
                <a:ea typeface="ＭＳ Ｐゴシック" pitchFamily="-65" charset="-128"/>
                <a:cs typeface="ＭＳ Ｐゴシック" pitchFamily="-65" charset="-128"/>
              </a:rPr>
              <a:t>2</a:t>
            </a:r>
            <a:r>
              <a:rPr lang="en-US">
                <a:ea typeface="ＭＳ Ｐゴシック" pitchFamily="-65" charset="-128"/>
                <a:cs typeface="ＭＳ Ｐゴシック" pitchFamily="-65" charset="-128"/>
              </a:rPr>
              <a:t> footprint is the associated release of CO</a:t>
            </a:r>
            <a:r>
              <a:rPr lang="en-US" baseline="30000">
                <a:ea typeface="ＭＳ Ｐゴシック" pitchFamily="-65" charset="-128"/>
                <a:cs typeface="ＭＳ Ｐゴシック" pitchFamily="-65" charset="-128"/>
              </a:rPr>
              <a:t>2</a:t>
            </a:r>
            <a:r>
              <a:rPr lang="en-US">
                <a:ea typeface="ＭＳ Ｐゴシック" pitchFamily="-65" charset="-128"/>
                <a:cs typeface="ＭＳ Ｐゴシック" pitchFamily="-65" charset="-128"/>
              </a:rPr>
              <a:t>, in kg/kg.</a:t>
            </a: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0" y="1812925"/>
            <a:ext cx="9144000" cy="5045075"/>
          </a:xfrm>
          <a:prstGeom prst="rect">
            <a:avLst/>
          </a:prstGeom>
          <a:solidFill>
            <a:srgbClr val="FFFFFF"/>
          </a:solidFill>
          <a:ln w="9525">
            <a:solidFill>
              <a:srgbClr val="4A7EBB"/>
            </a:solidFill>
            <a:miter lim="800000"/>
            <a:headEnd/>
            <a:tailEnd/>
          </a:ln>
          <a:effectLst>
            <a:outerShdw blurRad="40000" dist="23000" dir="5400000" rotWithShape="0">
              <a:srgbClr val="000000">
                <a:alpha val="34998"/>
              </a:srgbClr>
            </a:outerShdw>
          </a:effectLst>
        </p:spPr>
        <p:txBody>
          <a:bodyPr anchor="ctr">
            <a:prstTxWarp prst="textNoShape">
              <a:avLst/>
            </a:prstTxWarp>
          </a:bodyPr>
          <a:lstStyle/>
          <a:p>
            <a:pPr algn="ctr">
              <a:defRPr/>
            </a:pPr>
            <a:endParaRPr lang="en-US">
              <a:solidFill>
                <a:schemeClr val="lt1"/>
              </a:solidFill>
              <a:latin typeface="+mn-lt"/>
              <a:ea typeface="+mn-ea"/>
              <a:cs typeface="+mn-cs"/>
            </a:endParaRPr>
          </a:p>
        </p:txBody>
      </p:sp>
      <p:sp>
        <p:nvSpPr>
          <p:cNvPr id="60419" name="Title 1"/>
          <p:cNvSpPr>
            <a:spLocks noGrp="1"/>
          </p:cNvSpPr>
          <p:nvPr>
            <p:ph type="title"/>
          </p:nvPr>
        </p:nvSpPr>
        <p:spPr/>
        <p:txBody>
          <a:bodyPr/>
          <a:lstStyle/>
          <a:p>
            <a:r>
              <a:rPr lang="en-US">
                <a:ea typeface="ＭＳ Ｐゴシック" pitchFamily="-65" charset="-128"/>
                <a:cs typeface="ＭＳ Ｐゴシック" pitchFamily="-65" charset="-128"/>
              </a:rPr>
              <a:t>Embodied energy</a:t>
            </a:r>
          </a:p>
        </p:txBody>
      </p:sp>
      <p:pic>
        <p:nvPicPr>
          <p:cNvPr id="60420" name="Content Placeholder 3" descr="embedded-energy.jpg"/>
          <p:cNvPicPr>
            <a:picLocks noGrp="1" noChangeAspect="1"/>
          </p:cNvPicPr>
          <p:nvPr>
            <p:ph idx="1"/>
          </p:nvPr>
        </p:nvPicPr>
        <p:blipFill>
          <a:blip r:embed="rId2"/>
          <a:srcRect l="-39656" r="-39656"/>
          <a:stretch>
            <a:fillRect/>
          </a:stretch>
        </p:blipFill>
        <p:spPr>
          <a:xfrm>
            <a:off x="1085850" y="1812925"/>
            <a:ext cx="9172575" cy="5045075"/>
          </a:xfrm>
        </p:spPr>
      </p:pic>
      <p:sp>
        <p:nvSpPr>
          <p:cNvPr id="60421" name="TextBox 5"/>
          <p:cNvSpPr txBox="1">
            <a:spLocks noChangeArrowheads="1"/>
          </p:cNvSpPr>
          <p:nvPr/>
        </p:nvSpPr>
        <p:spPr bwMode="auto">
          <a:xfrm>
            <a:off x="303213" y="2909888"/>
            <a:ext cx="2625725" cy="3170237"/>
          </a:xfrm>
          <a:prstGeom prst="rect">
            <a:avLst/>
          </a:prstGeom>
          <a:noFill/>
          <a:ln w="9525">
            <a:noFill/>
            <a:miter lim="800000"/>
            <a:headEnd/>
            <a:tailEnd/>
          </a:ln>
        </p:spPr>
        <p:txBody>
          <a:bodyPr>
            <a:prstTxWarp prst="textNoShape">
              <a:avLst/>
            </a:prstTxWarp>
            <a:spAutoFit/>
          </a:bodyPr>
          <a:lstStyle/>
          <a:p>
            <a:r>
              <a:rPr lang="en-US">
                <a:solidFill>
                  <a:schemeClr val="bg1"/>
                </a:solidFill>
              </a:rPr>
              <a:t>An input–output diagram for PET production (giving the embodied energy/kg of PET) and for bottle production (giving the embodied energy/bottle).</a:t>
            </a:r>
          </a:p>
          <a:p>
            <a:endParaRPr lang="en-US" sz="1400" i="1">
              <a:solidFill>
                <a:schemeClr val="bg1"/>
              </a:solidFill>
            </a:endParaRPr>
          </a:p>
          <a:p>
            <a:r>
              <a:rPr lang="en-US" sz="1400" i="1">
                <a:solidFill>
                  <a:schemeClr val="bg1"/>
                </a:solidFill>
              </a:rPr>
              <a:t>Courtesy Materials Engineering Science – Processing and Design</a:t>
            </a: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0" y="1812925"/>
            <a:ext cx="9144000" cy="5045075"/>
          </a:xfrm>
          <a:prstGeom prst="rect">
            <a:avLst/>
          </a:prstGeom>
          <a:solidFill>
            <a:srgbClr val="FFFFFF"/>
          </a:solidFill>
          <a:ln w="9525">
            <a:solidFill>
              <a:srgbClr val="4A7EBB"/>
            </a:solidFill>
            <a:miter lim="800000"/>
            <a:headEnd/>
            <a:tailEnd/>
          </a:ln>
          <a:effectLst>
            <a:outerShdw blurRad="40000" dist="23000" dir="5400000" rotWithShape="0">
              <a:srgbClr val="000000">
                <a:alpha val="34998"/>
              </a:srgbClr>
            </a:outerShdw>
          </a:effectLst>
        </p:spPr>
        <p:txBody>
          <a:bodyPr anchor="ctr">
            <a:prstTxWarp prst="textNoShape">
              <a:avLst/>
            </a:prstTxWarp>
          </a:bodyPr>
          <a:lstStyle/>
          <a:p>
            <a:pPr algn="ctr">
              <a:defRPr/>
            </a:pPr>
            <a:endParaRPr lang="en-US">
              <a:solidFill>
                <a:schemeClr val="lt1"/>
              </a:solidFill>
              <a:latin typeface="+mn-lt"/>
              <a:ea typeface="+mn-ea"/>
              <a:cs typeface="+mn-cs"/>
            </a:endParaRPr>
          </a:p>
        </p:txBody>
      </p:sp>
      <p:sp>
        <p:nvSpPr>
          <p:cNvPr id="61443" name="Title 1"/>
          <p:cNvSpPr>
            <a:spLocks noGrp="1"/>
          </p:cNvSpPr>
          <p:nvPr>
            <p:ph type="title"/>
          </p:nvPr>
        </p:nvSpPr>
        <p:spPr/>
        <p:txBody>
          <a:bodyPr/>
          <a:lstStyle/>
          <a:p>
            <a:r>
              <a:rPr lang="en-US">
                <a:ea typeface="ＭＳ Ｐゴシック" pitchFamily="-65" charset="-128"/>
                <a:cs typeface="ＭＳ Ｐゴシック" pitchFamily="-65" charset="-128"/>
              </a:rPr>
              <a:t>Embodied energy</a:t>
            </a:r>
          </a:p>
        </p:txBody>
      </p:sp>
      <p:sp>
        <p:nvSpPr>
          <p:cNvPr id="61444" name="TextBox 5"/>
          <p:cNvSpPr txBox="1">
            <a:spLocks noChangeArrowheads="1"/>
          </p:cNvSpPr>
          <p:nvPr/>
        </p:nvSpPr>
        <p:spPr bwMode="auto">
          <a:xfrm>
            <a:off x="303213" y="2909888"/>
            <a:ext cx="2625725" cy="2892425"/>
          </a:xfrm>
          <a:prstGeom prst="rect">
            <a:avLst/>
          </a:prstGeom>
          <a:noFill/>
          <a:ln w="9525">
            <a:noFill/>
            <a:miter lim="800000"/>
            <a:headEnd/>
            <a:tailEnd/>
          </a:ln>
        </p:spPr>
        <p:txBody>
          <a:bodyPr>
            <a:prstTxWarp prst="textNoShape">
              <a:avLst/>
            </a:prstTxWarp>
            <a:spAutoFit/>
          </a:bodyPr>
          <a:lstStyle/>
          <a:p>
            <a:r>
              <a:rPr lang="en-US">
                <a:solidFill>
                  <a:schemeClr val="bg1"/>
                </a:solidFill>
              </a:rPr>
              <a:t>A simpliﬁed input–output diagram for the recycling of plastics to recover PET, and its use to make lower-grade products such as ﬂeece.</a:t>
            </a:r>
          </a:p>
          <a:p>
            <a:endParaRPr lang="en-US" sz="1400" i="1">
              <a:solidFill>
                <a:schemeClr val="bg1"/>
              </a:solidFill>
            </a:endParaRPr>
          </a:p>
          <a:p>
            <a:r>
              <a:rPr lang="en-US" sz="1400" i="1">
                <a:solidFill>
                  <a:schemeClr val="bg1"/>
                </a:solidFill>
              </a:rPr>
              <a:t>Courtesy Materials Engineering Science – Processing and Design</a:t>
            </a:r>
          </a:p>
        </p:txBody>
      </p:sp>
      <p:pic>
        <p:nvPicPr>
          <p:cNvPr id="61445" name="Content Placeholder 7" descr="embedded-energy-lower.jpg"/>
          <p:cNvPicPr>
            <a:picLocks noGrp="1" noChangeAspect="1"/>
          </p:cNvPicPr>
          <p:nvPr>
            <p:ph idx="1"/>
          </p:nvPr>
        </p:nvPicPr>
        <p:blipFill>
          <a:blip r:embed="rId2"/>
          <a:srcRect l="2600" r="2600"/>
          <a:stretch>
            <a:fillRect/>
          </a:stretch>
        </p:blipFill>
        <p:spPr>
          <a:xfrm>
            <a:off x="3509963" y="1812925"/>
            <a:ext cx="4989512" cy="5062538"/>
          </a:xfrm>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0" y="1812925"/>
            <a:ext cx="9144000" cy="5045075"/>
          </a:xfrm>
          <a:prstGeom prst="rect">
            <a:avLst/>
          </a:prstGeom>
          <a:solidFill>
            <a:srgbClr val="FFFFFF"/>
          </a:solidFill>
          <a:ln w="9525">
            <a:solidFill>
              <a:srgbClr val="4A7EBB"/>
            </a:solidFill>
            <a:miter lim="800000"/>
            <a:headEnd/>
            <a:tailEnd/>
          </a:ln>
          <a:effectLst>
            <a:outerShdw blurRad="40000" dist="23000" dir="5400000" rotWithShape="0">
              <a:srgbClr val="000000">
                <a:alpha val="34998"/>
              </a:srgbClr>
            </a:outerShdw>
          </a:effectLst>
        </p:spPr>
        <p:txBody>
          <a:bodyPr anchor="ctr">
            <a:prstTxWarp prst="textNoShape">
              <a:avLst/>
            </a:prstTxWarp>
          </a:bodyPr>
          <a:lstStyle/>
          <a:p>
            <a:pPr algn="ctr">
              <a:defRPr/>
            </a:pPr>
            <a:endParaRPr lang="en-US">
              <a:solidFill>
                <a:schemeClr val="lt1"/>
              </a:solidFill>
              <a:latin typeface="+mn-lt"/>
              <a:ea typeface="+mn-ea"/>
              <a:cs typeface="+mn-cs"/>
            </a:endParaRPr>
          </a:p>
        </p:txBody>
      </p:sp>
      <p:pic>
        <p:nvPicPr>
          <p:cNvPr id="62467" name="Content Placeholder 6" descr="embodied energy graph.jpg"/>
          <p:cNvPicPr>
            <a:picLocks noGrp="1" noChangeAspect="1"/>
          </p:cNvPicPr>
          <p:nvPr>
            <p:ph idx="1"/>
          </p:nvPr>
        </p:nvPicPr>
        <p:blipFill>
          <a:blip r:embed="rId2"/>
          <a:srcRect/>
          <a:stretch>
            <a:fillRect/>
          </a:stretch>
        </p:blipFill>
        <p:spPr>
          <a:xfrm>
            <a:off x="1314450" y="2108200"/>
            <a:ext cx="6515100" cy="4525963"/>
          </a:xfrm>
        </p:spPr>
      </p:pic>
      <p:sp>
        <p:nvSpPr>
          <p:cNvPr id="62468" name="Title 1"/>
          <p:cNvSpPr>
            <a:spLocks noGrp="1"/>
          </p:cNvSpPr>
          <p:nvPr>
            <p:ph type="title"/>
          </p:nvPr>
        </p:nvSpPr>
        <p:spPr/>
        <p:txBody>
          <a:bodyPr/>
          <a:lstStyle/>
          <a:p>
            <a:r>
              <a:rPr lang="en-US" dirty="0">
                <a:ea typeface="ＭＳ Ｐゴシック" pitchFamily="-65" charset="-128"/>
                <a:cs typeface="ＭＳ Ｐゴシック" pitchFamily="-65" charset="-128"/>
              </a:rPr>
              <a:t>Embodied energy by unit volume</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0" y="1812925"/>
            <a:ext cx="9144000" cy="5045075"/>
          </a:xfrm>
          <a:prstGeom prst="rect">
            <a:avLst/>
          </a:prstGeom>
          <a:solidFill>
            <a:srgbClr val="FFFFFF"/>
          </a:solidFill>
          <a:ln w="9525">
            <a:solidFill>
              <a:srgbClr val="4A7EBB"/>
            </a:solidFill>
            <a:miter lim="800000"/>
            <a:headEnd/>
            <a:tailEnd/>
          </a:ln>
          <a:effectLst>
            <a:outerShdw blurRad="40000" dist="23000" dir="5400000" rotWithShape="0">
              <a:srgbClr val="000000">
                <a:alpha val="34998"/>
              </a:srgbClr>
            </a:outerShdw>
          </a:effectLst>
        </p:spPr>
        <p:txBody>
          <a:bodyPr anchor="ctr">
            <a:prstTxWarp prst="textNoShape">
              <a:avLst/>
            </a:prstTxWarp>
          </a:bodyPr>
          <a:lstStyle/>
          <a:p>
            <a:pPr algn="ctr">
              <a:defRPr/>
            </a:pPr>
            <a:endParaRPr lang="en-US">
              <a:solidFill>
                <a:schemeClr val="lt1"/>
              </a:solidFill>
              <a:latin typeface="+mn-lt"/>
              <a:ea typeface="+mn-ea"/>
              <a:cs typeface="+mn-cs"/>
            </a:endParaRPr>
          </a:p>
        </p:txBody>
      </p:sp>
      <p:sp>
        <p:nvSpPr>
          <p:cNvPr id="63491" name="Title 1"/>
          <p:cNvSpPr>
            <a:spLocks noGrp="1"/>
          </p:cNvSpPr>
          <p:nvPr>
            <p:ph type="title"/>
          </p:nvPr>
        </p:nvSpPr>
        <p:spPr/>
        <p:txBody>
          <a:bodyPr/>
          <a:lstStyle/>
          <a:p>
            <a:r>
              <a:rPr lang="en-US">
                <a:ea typeface="ＭＳ Ｐゴシック" pitchFamily="-65" charset="-128"/>
                <a:cs typeface="ＭＳ Ｐゴシック" pitchFamily="-65" charset="-128"/>
              </a:rPr>
              <a:t>Embodied energy by overall usage</a:t>
            </a:r>
          </a:p>
        </p:txBody>
      </p:sp>
      <p:pic>
        <p:nvPicPr>
          <p:cNvPr id="63492" name="Content Placeholder 7" descr="r_emmissions_image2.gif"/>
          <p:cNvPicPr>
            <a:picLocks noGrp="1" noChangeAspect="1"/>
          </p:cNvPicPr>
          <p:nvPr>
            <p:ph idx="1"/>
          </p:nvPr>
        </p:nvPicPr>
        <p:blipFill>
          <a:blip r:embed="rId2"/>
          <a:srcRect l="-15257" r="-15257"/>
          <a:stretch>
            <a:fillRect/>
          </a:stretch>
        </p:blipFill>
        <p:spPr>
          <a:xfrm>
            <a:off x="457200" y="2006600"/>
            <a:ext cx="8229600" cy="4525963"/>
          </a:xfr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0" y="1812925"/>
            <a:ext cx="9144000" cy="5045075"/>
          </a:xfrm>
          <a:prstGeom prst="rect">
            <a:avLst/>
          </a:prstGeom>
          <a:solidFill>
            <a:srgbClr val="FFFFFF"/>
          </a:solidFill>
          <a:ln w="9525">
            <a:solidFill>
              <a:srgbClr val="4A7EBB"/>
            </a:solidFill>
            <a:miter lim="800000"/>
            <a:headEnd/>
            <a:tailEnd/>
          </a:ln>
          <a:effectLst>
            <a:outerShdw blurRad="40000" dist="23000" dir="5400000" rotWithShape="0">
              <a:srgbClr val="000000">
                <a:alpha val="34998"/>
              </a:srgbClr>
            </a:outerShdw>
          </a:effectLst>
        </p:spPr>
        <p:txBody>
          <a:bodyPr anchor="ctr">
            <a:prstTxWarp prst="textNoShape">
              <a:avLst/>
            </a:prstTxWarp>
          </a:bodyPr>
          <a:lstStyle/>
          <a:p>
            <a:pPr algn="ctr">
              <a:defRPr/>
            </a:pPr>
            <a:endParaRPr lang="en-US">
              <a:solidFill>
                <a:schemeClr val="lt1"/>
              </a:solidFill>
              <a:latin typeface="+mn-lt"/>
              <a:ea typeface="+mn-ea"/>
              <a:cs typeface="+mn-cs"/>
            </a:endParaRPr>
          </a:p>
        </p:txBody>
      </p:sp>
      <p:sp>
        <p:nvSpPr>
          <p:cNvPr id="64515" name="TextBox 5"/>
          <p:cNvSpPr txBox="1">
            <a:spLocks noChangeArrowheads="1"/>
          </p:cNvSpPr>
          <p:nvPr/>
        </p:nvSpPr>
        <p:spPr bwMode="auto">
          <a:xfrm>
            <a:off x="303213" y="2293938"/>
            <a:ext cx="2625725" cy="4340225"/>
          </a:xfrm>
          <a:prstGeom prst="rect">
            <a:avLst/>
          </a:prstGeom>
          <a:noFill/>
          <a:ln w="9525">
            <a:noFill/>
            <a:miter lim="800000"/>
            <a:headEnd/>
            <a:tailEnd/>
          </a:ln>
        </p:spPr>
        <p:txBody>
          <a:bodyPr>
            <a:prstTxWarp prst="textNoShape">
              <a:avLst/>
            </a:prstTxWarp>
            <a:spAutoFit/>
          </a:bodyPr>
          <a:lstStyle/>
          <a:p>
            <a:r>
              <a:rPr lang="en-US">
                <a:solidFill>
                  <a:schemeClr val="bg1"/>
                </a:solidFill>
              </a:rPr>
              <a:t>Figures 20.10 and 20.11 are a pair of materials selection charts for minimizing energy H</a:t>
            </a:r>
            <a:r>
              <a:rPr lang="en-US" baseline="-25000">
                <a:solidFill>
                  <a:schemeClr val="bg1"/>
                </a:solidFill>
              </a:rPr>
              <a:t>m </a:t>
            </a:r>
            <a:r>
              <a:rPr lang="en-US">
                <a:solidFill>
                  <a:schemeClr val="bg1"/>
                </a:solidFill>
              </a:rPr>
              <a:t>per unit stiffness and strength. This chart shows modulus E plotted against H</a:t>
            </a:r>
            <a:r>
              <a:rPr lang="en-US" baseline="-25000">
                <a:solidFill>
                  <a:schemeClr val="bg1"/>
                </a:solidFill>
              </a:rPr>
              <a:t>m </a:t>
            </a:r>
            <a:r>
              <a:rPr lang="en-US">
                <a:solidFill>
                  <a:schemeClr val="bg1"/>
                </a:solidFill>
              </a:rPr>
              <a:t> - the guidelines give the slopes for three of the commonest performance indices.</a:t>
            </a:r>
            <a:endParaRPr lang="en-US" sz="1400" i="1">
              <a:solidFill>
                <a:schemeClr val="bg1"/>
              </a:solidFill>
            </a:endParaRPr>
          </a:p>
          <a:p>
            <a:r>
              <a:rPr lang="en-US" sz="1400" i="1">
                <a:solidFill>
                  <a:schemeClr val="bg1"/>
                </a:solidFill>
              </a:rPr>
              <a:t>Courtesy Materials Engineering Science – Processing and Design</a:t>
            </a:r>
          </a:p>
        </p:txBody>
      </p:sp>
      <p:sp>
        <p:nvSpPr>
          <p:cNvPr id="64516" name="Title 1"/>
          <p:cNvSpPr>
            <a:spLocks noGrp="1"/>
          </p:cNvSpPr>
          <p:nvPr>
            <p:ph type="title"/>
          </p:nvPr>
        </p:nvSpPr>
        <p:spPr/>
        <p:txBody>
          <a:bodyPr/>
          <a:lstStyle/>
          <a:p>
            <a:r>
              <a:rPr lang="en-US">
                <a:ea typeface="ＭＳ Ｐゴシック" pitchFamily="-65" charset="-128"/>
                <a:cs typeface="ＭＳ Ｐゴシック" pitchFamily="-65" charset="-128"/>
              </a:rPr>
              <a:t>Embodied energy &amp; flexibility</a:t>
            </a:r>
          </a:p>
        </p:txBody>
      </p:sp>
      <p:pic>
        <p:nvPicPr>
          <p:cNvPr id="64517" name="Content Placeholder 7" descr="embodied-energy.jpg"/>
          <p:cNvPicPr>
            <a:picLocks noGrp="1" noChangeAspect="1"/>
          </p:cNvPicPr>
          <p:nvPr>
            <p:ph idx="1"/>
          </p:nvPr>
        </p:nvPicPr>
        <p:blipFill>
          <a:blip r:embed="rId2"/>
          <a:srcRect l="21687" t="4652" r="-3995" b="55843"/>
          <a:stretch>
            <a:fillRect/>
          </a:stretch>
        </p:blipFill>
        <p:spPr>
          <a:xfrm>
            <a:off x="2989263" y="2319338"/>
            <a:ext cx="6154737" cy="4225925"/>
          </a:xfrm>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0" y="1812925"/>
            <a:ext cx="9144000" cy="5045075"/>
          </a:xfrm>
          <a:prstGeom prst="rect">
            <a:avLst/>
          </a:prstGeom>
          <a:solidFill>
            <a:srgbClr val="FFFFFF"/>
          </a:solidFill>
          <a:ln w="9525">
            <a:solidFill>
              <a:srgbClr val="4A7EBB"/>
            </a:solidFill>
            <a:miter lim="800000"/>
            <a:headEnd/>
            <a:tailEnd/>
          </a:ln>
          <a:effectLst>
            <a:outerShdw blurRad="40000" dist="23000" dir="5400000" rotWithShape="0">
              <a:srgbClr val="000000">
                <a:alpha val="34998"/>
              </a:srgbClr>
            </a:outerShdw>
          </a:effectLst>
        </p:spPr>
        <p:txBody>
          <a:bodyPr anchor="ctr">
            <a:prstTxWarp prst="textNoShape">
              <a:avLst/>
            </a:prstTxWarp>
          </a:bodyPr>
          <a:lstStyle/>
          <a:p>
            <a:pPr algn="ctr">
              <a:defRPr/>
            </a:pPr>
            <a:endParaRPr lang="en-US">
              <a:solidFill>
                <a:schemeClr val="lt1"/>
              </a:solidFill>
              <a:latin typeface="+mn-lt"/>
              <a:ea typeface="+mn-ea"/>
              <a:cs typeface="+mn-cs"/>
            </a:endParaRPr>
          </a:p>
        </p:txBody>
      </p:sp>
      <p:sp>
        <p:nvSpPr>
          <p:cNvPr id="65539" name="TextBox 5"/>
          <p:cNvSpPr txBox="1">
            <a:spLocks noChangeArrowheads="1"/>
          </p:cNvSpPr>
          <p:nvPr/>
        </p:nvSpPr>
        <p:spPr bwMode="auto">
          <a:xfrm>
            <a:off x="303213" y="2293938"/>
            <a:ext cx="2625725" cy="4340225"/>
          </a:xfrm>
          <a:prstGeom prst="rect">
            <a:avLst/>
          </a:prstGeom>
          <a:noFill/>
          <a:ln w="9525">
            <a:noFill/>
            <a:miter lim="800000"/>
            <a:headEnd/>
            <a:tailEnd/>
          </a:ln>
        </p:spPr>
        <p:txBody>
          <a:bodyPr>
            <a:prstTxWarp prst="textNoShape">
              <a:avLst/>
            </a:prstTxWarp>
            <a:spAutoFit/>
          </a:bodyPr>
          <a:lstStyle/>
          <a:p>
            <a:r>
              <a:rPr lang="en-US">
                <a:solidFill>
                  <a:schemeClr val="bg1"/>
                </a:solidFill>
              </a:rPr>
              <a:t>Figures 20.10 and 20.11 are a pair of materials selection charts for minimizing energy H</a:t>
            </a:r>
            <a:r>
              <a:rPr lang="en-US" baseline="-25000">
                <a:solidFill>
                  <a:schemeClr val="bg1"/>
                </a:solidFill>
              </a:rPr>
              <a:t>m </a:t>
            </a:r>
            <a:r>
              <a:rPr lang="en-US">
                <a:solidFill>
                  <a:schemeClr val="bg1"/>
                </a:solidFill>
              </a:rPr>
              <a:t>per unit stiffness and strength. This chart shows modulus E plotted against H</a:t>
            </a:r>
            <a:r>
              <a:rPr lang="en-US" baseline="-25000">
                <a:solidFill>
                  <a:schemeClr val="bg1"/>
                </a:solidFill>
              </a:rPr>
              <a:t>m </a:t>
            </a:r>
            <a:r>
              <a:rPr lang="en-US">
                <a:solidFill>
                  <a:schemeClr val="bg1"/>
                </a:solidFill>
              </a:rPr>
              <a:t> - the guidelines give the slopes for three of the commonest performance indices.</a:t>
            </a:r>
            <a:endParaRPr lang="en-US" sz="1400" i="1">
              <a:solidFill>
                <a:schemeClr val="bg1"/>
              </a:solidFill>
            </a:endParaRPr>
          </a:p>
          <a:p>
            <a:r>
              <a:rPr lang="en-US" sz="1400" i="1">
                <a:solidFill>
                  <a:schemeClr val="bg1"/>
                </a:solidFill>
              </a:rPr>
              <a:t>Courtesy Materials Engineering Science – Processing and Design</a:t>
            </a:r>
          </a:p>
        </p:txBody>
      </p:sp>
      <p:sp>
        <p:nvSpPr>
          <p:cNvPr id="65540" name="Title 1"/>
          <p:cNvSpPr>
            <a:spLocks noGrp="1"/>
          </p:cNvSpPr>
          <p:nvPr>
            <p:ph type="title"/>
          </p:nvPr>
        </p:nvSpPr>
        <p:spPr/>
        <p:txBody>
          <a:bodyPr/>
          <a:lstStyle/>
          <a:p>
            <a:r>
              <a:rPr lang="en-US">
                <a:ea typeface="ＭＳ Ｐゴシック" pitchFamily="-65" charset="-128"/>
                <a:cs typeface="ＭＳ Ｐゴシック" pitchFamily="-65" charset="-128"/>
              </a:rPr>
              <a:t>Embodied energy &amp; strength</a:t>
            </a:r>
          </a:p>
        </p:txBody>
      </p:sp>
      <p:pic>
        <p:nvPicPr>
          <p:cNvPr id="65541" name="Content Placeholder 7" descr="embodied-energy.jpg"/>
          <p:cNvPicPr>
            <a:picLocks noGrp="1" noChangeAspect="1"/>
          </p:cNvPicPr>
          <p:nvPr>
            <p:ph idx="1"/>
          </p:nvPr>
        </p:nvPicPr>
        <p:blipFill>
          <a:blip r:embed="rId2"/>
          <a:srcRect l="21687" t="52518" r="-3995" b="5983"/>
          <a:stretch>
            <a:fillRect/>
          </a:stretch>
        </p:blipFill>
        <p:spPr>
          <a:xfrm>
            <a:off x="2989263" y="2222500"/>
            <a:ext cx="6154737" cy="4440238"/>
          </a:xfr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dirty="0">
                <a:ea typeface="ＭＳ Ｐゴシック" pitchFamily="-65" charset="-128"/>
                <a:cs typeface="ＭＳ Ｐゴシック" pitchFamily="-65" charset="-128"/>
              </a:rPr>
              <a:t>What about packaging?</a:t>
            </a:r>
          </a:p>
        </p:txBody>
      </p:sp>
      <p:sp>
        <p:nvSpPr>
          <p:cNvPr id="66563" name="Content Placeholder 2"/>
          <p:cNvSpPr>
            <a:spLocks noGrp="1"/>
          </p:cNvSpPr>
          <p:nvPr>
            <p:ph idx="1"/>
          </p:nvPr>
        </p:nvSpPr>
        <p:spPr/>
        <p:txBody>
          <a:bodyPr/>
          <a:lstStyle/>
          <a:p>
            <a:r>
              <a:rPr lang="en-US">
                <a:ea typeface="ＭＳ Ｐゴシック" pitchFamily="-65" charset="-128"/>
                <a:cs typeface="ＭＳ Ｐゴシック" pitchFamily="-65" charset="-128"/>
              </a:rPr>
              <a:t>Packaging is a necessary part of the product equation, particularly for</a:t>
            </a:r>
          </a:p>
          <a:p>
            <a:pPr lvl="1"/>
            <a:r>
              <a:rPr lang="en-US"/>
              <a:t>Protection</a:t>
            </a:r>
          </a:p>
          <a:p>
            <a:pPr lvl="1"/>
            <a:r>
              <a:rPr lang="en-US"/>
              <a:t>Information</a:t>
            </a:r>
          </a:p>
          <a:p>
            <a:pPr lvl="1"/>
            <a:r>
              <a:rPr lang="en-US"/>
              <a:t>Affiliation</a:t>
            </a:r>
          </a:p>
          <a:p>
            <a:pPr lvl="1"/>
            <a:r>
              <a:rPr lang="en-US"/>
              <a:t>Status</a:t>
            </a:r>
          </a:p>
          <a:p>
            <a:pPr lvl="1"/>
            <a:r>
              <a:rPr lang="en-US"/>
              <a:t>Presentation</a:t>
            </a:r>
          </a:p>
          <a:p>
            <a:r>
              <a:rPr lang="en-US">
                <a:ea typeface="ＭＳ Ｐゴシック" pitchFamily="-65" charset="-128"/>
                <a:cs typeface="ＭＳ Ｐゴシック" pitchFamily="-65" charset="-128"/>
              </a:rPr>
              <a:t>What good &amp; bad packaging examples come to mind? </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a:ea typeface="ＭＳ Ｐゴシック" pitchFamily="-65" charset="-128"/>
                <a:cs typeface="ＭＳ Ｐゴシック" pitchFamily="-65" charset="-128"/>
              </a:rPr>
              <a:t>Week #5 – Sustainability analysis</a:t>
            </a:r>
          </a:p>
        </p:txBody>
      </p:sp>
      <p:sp>
        <p:nvSpPr>
          <p:cNvPr id="18435" name="Subtitle 2"/>
          <p:cNvSpPr>
            <a:spLocks noGrp="1"/>
          </p:cNvSpPr>
          <p:nvPr>
            <p:ph sz="half" idx="1"/>
          </p:nvPr>
        </p:nvSpPr>
        <p:spPr>
          <a:xfrm>
            <a:off x="457200" y="1600200"/>
            <a:ext cx="4038600" cy="3816350"/>
          </a:xfrm>
        </p:spPr>
        <p:txBody>
          <a:bodyPr/>
          <a:lstStyle/>
          <a:p>
            <a:pPr eaLnBrk="1" hangingPunct="1">
              <a:buFont typeface="Arial" pitchFamily="-65" charset="0"/>
              <a:buNone/>
            </a:pPr>
            <a:r>
              <a:rPr lang="en-AU" sz="2000" b="1" i="1">
                <a:ea typeface="ＭＳ Ｐゴシック" pitchFamily="-65" charset="-128"/>
                <a:cs typeface="ＭＳ Ｐゴシック" pitchFamily="-65" charset="-128"/>
              </a:rPr>
              <a:t>Product Sustainability Analysis</a:t>
            </a:r>
          </a:p>
          <a:p>
            <a:pPr eaLnBrk="1" hangingPunct="1"/>
            <a:r>
              <a:rPr lang="en-AU" sz="2000">
                <a:ea typeface="ＭＳ Ｐゴシック" pitchFamily="-65" charset="-128"/>
                <a:cs typeface="ＭＳ Ｐゴシック" pitchFamily="-65" charset="-128"/>
              </a:rPr>
              <a:t>Undertake a qualitative analysis of your product based on sustainable design principles</a:t>
            </a:r>
          </a:p>
          <a:p>
            <a:pPr lvl="1" eaLnBrk="1" hangingPunct="1"/>
            <a:r>
              <a:rPr lang="en-AU" sz="1600"/>
              <a:t>material selection</a:t>
            </a:r>
          </a:p>
          <a:p>
            <a:pPr lvl="1" eaLnBrk="1" hangingPunct="1"/>
            <a:r>
              <a:rPr lang="en-AU" sz="1600"/>
              <a:t>manufacturing processes</a:t>
            </a:r>
          </a:p>
          <a:p>
            <a:pPr lvl="1" eaLnBrk="1" hangingPunct="1"/>
            <a:r>
              <a:rPr lang="en-AU" sz="1600"/>
              <a:t>assembly / disassembly</a:t>
            </a:r>
          </a:p>
          <a:p>
            <a:pPr lvl="1" eaLnBrk="1" hangingPunct="1"/>
            <a:r>
              <a:rPr lang="en-AU" sz="1600"/>
              <a:t>Format PDF document with annotated images/sketches.</a:t>
            </a:r>
          </a:p>
        </p:txBody>
      </p:sp>
      <p:sp>
        <p:nvSpPr>
          <p:cNvPr id="18436" name="Content Placeholder 6"/>
          <p:cNvSpPr>
            <a:spLocks noGrp="1"/>
          </p:cNvSpPr>
          <p:nvPr>
            <p:ph sz="half" idx="2"/>
          </p:nvPr>
        </p:nvSpPr>
        <p:spPr/>
        <p:txBody>
          <a:bodyPr/>
          <a:lstStyle/>
          <a:p>
            <a:pPr eaLnBrk="1" hangingPunct="1">
              <a:buFont typeface="Arial" pitchFamily="-65" charset="0"/>
              <a:buNone/>
            </a:pPr>
            <a:r>
              <a:rPr lang="en-AU" sz="2000" b="1" i="1">
                <a:ea typeface="ＭＳ Ｐゴシック" pitchFamily="-65" charset="-128"/>
                <a:cs typeface="ＭＳ Ｐゴシック" pitchFamily="-65" charset="-128"/>
              </a:rPr>
              <a:t>Task beyond class</a:t>
            </a:r>
          </a:p>
          <a:p>
            <a:pPr eaLnBrk="1" hangingPunct="1"/>
            <a:r>
              <a:rPr lang="en-AU" sz="2000">
                <a:ea typeface="ＭＳ Ｐゴシック" pitchFamily="-65" charset="-128"/>
                <a:cs typeface="ＭＳ Ｐゴシック" pitchFamily="-65" charset="-128"/>
              </a:rPr>
              <a:t>Complete the qualitative analysis based on the format required for submission.</a:t>
            </a:r>
          </a:p>
          <a:p>
            <a:pPr eaLnBrk="1" hangingPunct="1"/>
            <a:r>
              <a:rPr lang="en-AU" sz="2000">
                <a:ea typeface="ＭＳ Ｐゴシック" pitchFamily="-65" charset="-128"/>
                <a:cs typeface="ＭＳ Ｐゴシック" pitchFamily="-65" charset="-128"/>
              </a:rPr>
              <a:t>Source a product that you consider to be a good sustainable design and a product that is a poor sustainable design.</a:t>
            </a:r>
          </a:p>
        </p:txBody>
      </p:sp>
      <p:sp>
        <p:nvSpPr>
          <p:cNvPr id="18437" name="TextBox 7"/>
          <p:cNvSpPr txBox="1">
            <a:spLocks noChangeArrowheads="1"/>
          </p:cNvSpPr>
          <p:nvPr/>
        </p:nvSpPr>
        <p:spPr bwMode="auto">
          <a:xfrm>
            <a:off x="782638" y="5478463"/>
            <a:ext cx="7904162" cy="922337"/>
          </a:xfrm>
          <a:prstGeom prst="rect">
            <a:avLst/>
          </a:prstGeom>
          <a:noFill/>
          <a:ln w="9525">
            <a:solidFill>
              <a:schemeClr val="tx1">
                <a:alpha val="0"/>
              </a:schemeClr>
            </a:solidFill>
            <a:miter lim="800000"/>
            <a:headEnd/>
            <a:tailEnd/>
          </a:ln>
        </p:spPr>
        <p:txBody>
          <a:bodyPr>
            <a:prstTxWarp prst="textNoShape">
              <a:avLst/>
            </a:prstTxWarp>
            <a:spAutoFit/>
          </a:bodyPr>
          <a:lstStyle/>
          <a:p>
            <a:r>
              <a:rPr lang="en-AU"/>
              <a:t>To be uploaded onto </a:t>
            </a:r>
            <a:r>
              <a:rPr lang="en-AU">
                <a:solidFill>
                  <a:srgbClr val="FFFF00"/>
                </a:solidFill>
              </a:rPr>
              <a:t>myRMIT</a:t>
            </a:r>
            <a:r>
              <a:rPr lang="en-AU"/>
              <a:t> before the next class and/or to bring into class week six. Read Material profiles introduction (Edn.2: p.196 - 204) (Edn.3: p.243 - 254) </a:t>
            </a:r>
          </a:p>
        </p:txBody>
      </p:sp>
      <p:cxnSp>
        <p:nvCxnSpPr>
          <p:cNvPr id="9" name="Straight Connector 8"/>
          <p:cNvCxnSpPr>
            <a:cxnSpLocks noChangeShapeType="1"/>
          </p:cNvCxnSpPr>
          <p:nvPr/>
        </p:nvCxnSpPr>
        <p:spPr bwMode="auto">
          <a:xfrm>
            <a:off x="457200" y="5416550"/>
            <a:ext cx="8229600" cy="1588"/>
          </a:xfrm>
          <a:prstGeom prst="line">
            <a:avLst/>
          </a:prstGeom>
          <a:noFill/>
          <a:ln w="25400">
            <a:solidFill>
              <a:srgbClr val="FFFF00"/>
            </a:solidFill>
            <a:round/>
            <a:headEnd/>
            <a:tailEnd/>
          </a:ln>
          <a:effectLst>
            <a:outerShdw blurRad="40000" dist="20000" dir="5400000" rotWithShape="0">
              <a:srgbClr val="000000">
                <a:alpha val="37999"/>
              </a:srgbClr>
            </a:outerShdw>
          </a:effectLst>
        </p:spPr>
      </p:cxn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7586" name="Content Placeholder 3" descr="How-To-Wrap-Five-Eggs-01.jpg"/>
          <p:cNvPicPr>
            <a:picLocks noGrp="1" noChangeAspect="1"/>
          </p:cNvPicPr>
          <p:nvPr>
            <p:ph idx="1"/>
          </p:nvPr>
        </p:nvPicPr>
        <p:blipFill>
          <a:blip r:embed="rId2"/>
          <a:srcRect t="4207" b="5360"/>
          <a:stretch>
            <a:fillRect/>
          </a:stretch>
        </p:blipFill>
        <p:spPr>
          <a:xfrm>
            <a:off x="2320715" y="1200086"/>
            <a:ext cx="4506576" cy="5657913"/>
          </a:xfrm>
        </p:spPr>
      </p:pic>
      <p:sp>
        <p:nvSpPr>
          <p:cNvPr id="3" name="Title 1"/>
          <p:cNvSpPr>
            <a:spLocks noGrp="1"/>
          </p:cNvSpPr>
          <p:nvPr>
            <p:ph type="title"/>
          </p:nvPr>
        </p:nvSpPr>
        <p:spPr>
          <a:xfrm>
            <a:off x="457200" y="274638"/>
            <a:ext cx="8229600" cy="1143000"/>
          </a:xfrm>
        </p:spPr>
        <p:txBody>
          <a:bodyPr/>
          <a:lstStyle/>
          <a:p>
            <a:r>
              <a:rPr lang="en-US" dirty="0">
                <a:ea typeface="ＭＳ Ｐゴシック" pitchFamily="-65" charset="-128"/>
                <a:cs typeface="ＭＳ Ｐゴシック" pitchFamily="-65" charset="-128"/>
              </a:rPr>
              <a:t>What about packaging?</a:t>
            </a: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1812925"/>
            <a:ext cx="9144000" cy="5045075"/>
          </a:xfrm>
          <a:prstGeom prst="rect">
            <a:avLst/>
          </a:prstGeom>
          <a:solidFill>
            <a:srgbClr val="FFFFFF"/>
          </a:solidFill>
          <a:ln w="9525">
            <a:solidFill>
              <a:srgbClr val="4A7EBB"/>
            </a:solidFill>
            <a:miter lim="800000"/>
            <a:headEnd/>
            <a:tailEnd/>
          </a:ln>
          <a:effectLst>
            <a:outerShdw blurRad="40000" dist="23000" dir="5400000" rotWithShape="0">
              <a:srgbClr val="000000">
                <a:alpha val="34998"/>
              </a:srgbClr>
            </a:outerShdw>
          </a:effectLst>
        </p:spPr>
        <p:txBody>
          <a:bodyPr anchor="ctr">
            <a:prstTxWarp prst="textNoShape">
              <a:avLst/>
            </a:prstTxWarp>
          </a:bodyPr>
          <a:lstStyle/>
          <a:p>
            <a:pPr algn="ctr">
              <a:defRPr/>
            </a:pPr>
            <a:endParaRPr lang="en-US">
              <a:solidFill>
                <a:schemeClr val="lt1"/>
              </a:solidFill>
              <a:latin typeface="+mn-lt"/>
              <a:ea typeface="+mn-ea"/>
              <a:cs typeface="+mn-cs"/>
            </a:endParaRPr>
          </a:p>
        </p:txBody>
      </p:sp>
      <p:pic>
        <p:nvPicPr>
          <p:cNvPr id="68610" name="Picture 3" descr="egg-package (3).JPG"/>
          <p:cNvPicPr>
            <a:picLocks noChangeAspect="1"/>
          </p:cNvPicPr>
          <p:nvPr/>
        </p:nvPicPr>
        <p:blipFill>
          <a:blip r:embed="rId2"/>
          <a:srcRect t="8256" b="5956"/>
          <a:stretch>
            <a:fillRect/>
          </a:stretch>
        </p:blipFill>
        <p:spPr bwMode="auto">
          <a:xfrm>
            <a:off x="431800" y="2140449"/>
            <a:ext cx="8255000" cy="4717551"/>
          </a:xfrm>
          <a:prstGeom prst="rect">
            <a:avLst/>
          </a:prstGeom>
          <a:noFill/>
          <a:ln w="9525">
            <a:noFill/>
            <a:miter lim="800000"/>
            <a:headEnd/>
            <a:tailEnd/>
          </a:ln>
        </p:spPr>
      </p:pic>
      <p:sp>
        <p:nvSpPr>
          <p:cNvPr id="3" name="Title 1"/>
          <p:cNvSpPr txBox="1">
            <a:spLocks/>
          </p:cNvSpPr>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smtClean="0">
                <a:ln>
                  <a:noFill/>
                </a:ln>
                <a:solidFill>
                  <a:schemeClr val="tx1"/>
                </a:solidFill>
                <a:effectLst/>
                <a:uLnTx/>
                <a:uFillTx/>
                <a:latin typeface="+mj-lt"/>
                <a:ea typeface="ＭＳ Ｐゴシック" pitchFamily="-65" charset="-128"/>
                <a:cs typeface="ＭＳ Ｐゴシック" pitchFamily="-65" charset="-128"/>
              </a:rPr>
              <a:t>What about packaging?</a:t>
            </a:r>
            <a:endParaRPr kumimoji="0" lang="en-US" sz="4400" b="1" i="0" u="none" strike="noStrike" kern="1200" cap="none" spc="0" normalizeH="0" baseline="0" noProof="0" dirty="0">
              <a:ln>
                <a:noFill/>
              </a:ln>
              <a:solidFill>
                <a:schemeClr val="tx1"/>
              </a:solidFill>
              <a:effectLst/>
              <a:uLnTx/>
              <a:uFillTx/>
              <a:latin typeface="+mj-lt"/>
              <a:ea typeface="ＭＳ Ｐゴシック" pitchFamily="-65" charset="-128"/>
              <a:cs typeface="ＭＳ Ｐゴシック" pitchFamily="-65" charset="-128"/>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a:ea typeface="ＭＳ Ｐゴシック" pitchFamily="-65" charset="-128"/>
                <a:cs typeface="ＭＳ Ｐゴシック" pitchFamily="-65" charset="-128"/>
              </a:rPr>
              <a:t>…and Bio-polymers?</a:t>
            </a:r>
          </a:p>
        </p:txBody>
      </p:sp>
      <p:sp>
        <p:nvSpPr>
          <p:cNvPr id="69635" name="Content Placeholder 2"/>
          <p:cNvSpPr>
            <a:spLocks noGrp="1"/>
          </p:cNvSpPr>
          <p:nvPr>
            <p:ph idx="1"/>
          </p:nvPr>
        </p:nvSpPr>
        <p:spPr/>
        <p:txBody>
          <a:bodyPr/>
          <a:lstStyle/>
          <a:p>
            <a:r>
              <a:rPr lang="en-US">
                <a:ea typeface="ＭＳ Ｐゴシック" pitchFamily="-65" charset="-128"/>
                <a:cs typeface="ＭＳ Ｐゴシック" pitchFamily="-65" charset="-128"/>
              </a:rPr>
              <a:t>Currently the largest user of bio-polymers is the packaging industry.</a:t>
            </a:r>
          </a:p>
          <a:p>
            <a:r>
              <a:rPr lang="en-US">
                <a:ea typeface="ＭＳ Ｐゴシック" pitchFamily="-65" charset="-128"/>
                <a:cs typeface="ＭＳ Ｐゴシック" pitchFamily="-65" charset="-128"/>
              </a:rPr>
              <a:t>Problems associated with bio-polymers</a:t>
            </a:r>
          </a:p>
          <a:p>
            <a:pPr lvl="1"/>
            <a:r>
              <a:rPr lang="en-US"/>
              <a:t>The biggest problem is the land area required to grow bio-polymeric substrates</a:t>
            </a:r>
          </a:p>
          <a:p>
            <a:pPr lvl="1"/>
            <a:r>
              <a:rPr lang="en-US"/>
              <a:t>Costly compared with oil based polymers</a:t>
            </a: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a:ea typeface="ＭＳ Ｐゴシック" pitchFamily="-65" charset="-128"/>
                <a:cs typeface="ＭＳ Ｐゴシック" pitchFamily="-65" charset="-128"/>
              </a:rPr>
              <a:t>…and Bio-polymers?</a:t>
            </a:r>
          </a:p>
        </p:txBody>
      </p:sp>
      <p:pic>
        <p:nvPicPr>
          <p:cNvPr id="70659" name="Content Placeholder 4" descr="cat_just_sugar.jpg"/>
          <p:cNvPicPr>
            <a:picLocks noGrp="1" noChangeAspect="1"/>
          </p:cNvPicPr>
          <p:nvPr>
            <p:ph idx="1"/>
          </p:nvPr>
        </p:nvPicPr>
        <p:blipFill>
          <a:blip r:embed="rId2"/>
          <a:srcRect/>
          <a:stretch>
            <a:fillRect/>
          </a:stretch>
        </p:blipFill>
        <p:spPr>
          <a:xfrm>
            <a:off x="457200" y="1935163"/>
            <a:ext cx="8229600" cy="1927225"/>
          </a:xfrm>
        </p:spPr>
      </p:pic>
      <p:sp>
        <p:nvSpPr>
          <p:cNvPr id="6" name="Content Placeholder 2"/>
          <p:cNvSpPr txBox="1">
            <a:spLocks/>
          </p:cNvSpPr>
          <p:nvPr/>
        </p:nvSpPr>
        <p:spPr bwMode="auto">
          <a:xfrm>
            <a:off x="457200" y="4102100"/>
            <a:ext cx="8229600" cy="2024063"/>
          </a:xfrm>
          <a:prstGeom prst="rect">
            <a:avLst/>
          </a:prstGeom>
          <a:noFill/>
          <a:ln w="9525">
            <a:noFill/>
            <a:miter lim="800000"/>
            <a:headEnd/>
            <a:tailEnd/>
          </a:ln>
        </p:spPr>
        <p:txBody>
          <a:bodyPr/>
          <a:lstStyle/>
          <a:p>
            <a:pPr marL="342900" indent="-342900" eaLnBrk="0" hangingPunct="0">
              <a:spcBef>
                <a:spcPct val="20000"/>
              </a:spcBef>
              <a:buFont typeface="Arial" pitchFamily="-65" charset="0"/>
              <a:buChar char="•"/>
              <a:defRPr/>
            </a:pPr>
            <a:r>
              <a:rPr lang="en-US" sz="3200" dirty="0">
                <a:latin typeface="+mn-lt"/>
              </a:rPr>
              <a:t>This set is made of 100% sugar!</a:t>
            </a:r>
          </a:p>
          <a:p>
            <a:pPr marL="342900" indent="-342900" eaLnBrk="0" hangingPunct="0">
              <a:spcBef>
                <a:spcPct val="20000"/>
              </a:spcBef>
              <a:buFont typeface="Arial" pitchFamily="-65" charset="0"/>
              <a:buChar char="•"/>
              <a:defRPr/>
            </a:pPr>
            <a:r>
              <a:rPr lang="en-US" sz="2800" dirty="0">
                <a:latin typeface="+mn-lt"/>
                <a:ea typeface="ＭＳ Ｐゴシック" pitchFamily="-1" charset="-128"/>
                <a:cs typeface="+mn-cs"/>
              </a:rPr>
              <a:t>Made from PLA (Poly </a:t>
            </a:r>
            <a:r>
              <a:rPr lang="en-US" sz="2800" dirty="0" err="1">
                <a:latin typeface="+mn-lt"/>
                <a:ea typeface="ＭＳ Ｐゴシック" pitchFamily="-1" charset="-128"/>
                <a:cs typeface="+mn-cs"/>
              </a:rPr>
              <a:t>Lactid</a:t>
            </a:r>
            <a:r>
              <a:rPr lang="en-US" sz="2800" dirty="0">
                <a:latin typeface="+mn-lt"/>
                <a:ea typeface="ＭＳ Ｐゴシック" pitchFamily="-1" charset="-128"/>
                <a:cs typeface="+mn-cs"/>
              </a:rPr>
              <a:t> Acid) but 100% biodegradable and 100% natural.</a:t>
            </a:r>
          </a:p>
          <a:p>
            <a:pPr marL="342900" indent="-342900" eaLnBrk="0" hangingPunct="0">
              <a:spcBef>
                <a:spcPct val="20000"/>
              </a:spcBef>
              <a:buFont typeface="Arial" pitchFamily="-65" charset="0"/>
              <a:buChar char="•"/>
              <a:defRPr/>
            </a:pPr>
            <a:r>
              <a:rPr lang="en-US" sz="2800" dirty="0">
                <a:latin typeface="+mn-lt"/>
                <a:ea typeface="ＭＳ Ｐゴシック" pitchFamily="-1" charset="-128"/>
                <a:cs typeface="+mn-cs"/>
              </a:rPr>
              <a:t>Just Sugar is dishwasher and microwave safe too.</a:t>
            </a: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US">
                <a:ea typeface="ＭＳ Ｐゴシック" pitchFamily="-65" charset="-128"/>
                <a:cs typeface="ＭＳ Ｐゴシック" pitchFamily="-65" charset="-128"/>
              </a:rPr>
              <a:t>Polylactic acid (PLA) </a:t>
            </a:r>
          </a:p>
        </p:txBody>
      </p:sp>
      <p:sp>
        <p:nvSpPr>
          <p:cNvPr id="71683" name="Content Placeholder 2"/>
          <p:cNvSpPr>
            <a:spLocks noGrp="1"/>
          </p:cNvSpPr>
          <p:nvPr>
            <p:ph idx="1"/>
          </p:nvPr>
        </p:nvSpPr>
        <p:spPr/>
        <p:txBody>
          <a:bodyPr/>
          <a:lstStyle/>
          <a:p>
            <a:r>
              <a:rPr lang="en-US">
                <a:ea typeface="ＭＳ Ｐゴシック" pitchFamily="-65" charset="-128"/>
                <a:cs typeface="ＭＳ Ｐゴシック" pitchFamily="-65" charset="-128"/>
              </a:rPr>
              <a:t>The most common bioplastic in use today.</a:t>
            </a:r>
          </a:p>
          <a:p>
            <a:pPr lvl="1"/>
            <a:r>
              <a:rPr lang="en-US" sz="2400"/>
              <a:t>Corn or other raw materials are fermented to produce lactic acid, which is then polymerized to make polylactic acid(PLA).</a:t>
            </a:r>
          </a:p>
          <a:p>
            <a:pPr lvl="1"/>
            <a:r>
              <a:rPr lang="en-US" sz="2400"/>
              <a:t>Bioplastics are expected to make major contributions to environmental protection, because they reduce CO2 and because they are biodegradable.</a:t>
            </a:r>
          </a:p>
          <a:p>
            <a:pPr lvl="1"/>
            <a:r>
              <a:rPr lang="en-US" sz="2400"/>
              <a:t>The range of applications for bioplastics is growing, from materials used in automobile interiors to packaging for foods and cosmetics, to agricultural sheeting, to household appliances. (Hitachi)</a:t>
            </a:r>
          </a:p>
        </p:txBody>
      </p:sp>
      <p:pic>
        <p:nvPicPr>
          <p:cNvPr id="4" name="Picture 3" descr="sweet-corn-field.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Content Placeholder 2"/>
          <p:cNvSpPr txBox="1">
            <a:spLocks/>
          </p:cNvSpPr>
          <p:nvPr/>
        </p:nvSpPr>
        <p:spPr bwMode="auto">
          <a:xfrm>
            <a:off x="457200" y="4102100"/>
            <a:ext cx="8229600" cy="2024063"/>
          </a:xfrm>
          <a:prstGeom prst="rect">
            <a:avLst/>
          </a:prstGeom>
          <a:noFill/>
          <a:ln w="9525">
            <a:noFill/>
            <a:miter lim="800000"/>
            <a:headEnd/>
            <a:tailEnd/>
          </a:ln>
        </p:spPr>
        <p:txBody>
          <a:bodyPr/>
          <a:lstStyle/>
          <a:p>
            <a:pPr marL="342900" indent="-342900" eaLnBrk="0" hangingPunct="0">
              <a:spcBef>
                <a:spcPct val="20000"/>
              </a:spcBef>
              <a:buFont typeface="Arial" pitchFamily="-65" charset="0"/>
              <a:buChar char="•"/>
              <a:defRPr/>
            </a:pPr>
            <a:r>
              <a:rPr lang="en-US" sz="3200" dirty="0">
                <a:latin typeface="+mn-lt"/>
              </a:rPr>
              <a:t>Where do bio-polymers come from?</a:t>
            </a:r>
          </a:p>
          <a:p>
            <a:pPr marL="342900" indent="-342900" eaLnBrk="0" hangingPunct="0">
              <a:spcBef>
                <a:spcPct val="20000"/>
              </a:spcBef>
              <a:buFont typeface="Arial" pitchFamily="-65" charset="0"/>
              <a:buChar char="•"/>
              <a:defRPr/>
            </a:pPr>
            <a:r>
              <a:rPr lang="en-US" sz="3200" dirty="0">
                <a:latin typeface="+mn-lt"/>
              </a:rPr>
              <a:t>What are the implications of specifying bio-polymers for mass production?</a:t>
            </a:r>
            <a:endParaRPr lang="en-US" sz="2800" dirty="0">
              <a:latin typeface="+mn-lt"/>
              <a:ea typeface="ＭＳ Ｐゴシック" pitchFamily="-1" charset="-128"/>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sz="3600">
                <a:ea typeface="ＭＳ Ｐゴシック" pitchFamily="-65" charset="-128"/>
                <a:cs typeface="ＭＳ Ｐゴシック" pitchFamily="-65" charset="-128"/>
              </a:rPr>
              <a:t>Qualitative sustainability evaluation</a:t>
            </a:r>
          </a:p>
        </p:txBody>
      </p:sp>
      <p:pic>
        <p:nvPicPr>
          <p:cNvPr id="72707" name="Content Placeholder 6" descr="Info structure.ai"/>
          <p:cNvPicPr>
            <a:picLocks noGrp="1" noChangeAspect="1"/>
          </p:cNvPicPr>
          <p:nvPr>
            <p:ph idx="1"/>
          </p:nvPr>
        </p:nvPicPr>
        <p:blipFill>
          <a:blip r:embed="rId2"/>
          <a:srcRect t="4764" b="19057"/>
          <a:stretch>
            <a:fillRect/>
          </a:stretch>
        </p:blipFill>
        <p:spPr>
          <a:xfrm>
            <a:off x="0" y="1936750"/>
            <a:ext cx="9144000" cy="4921250"/>
          </a:xfrm>
          <a:solidFill>
            <a:srgbClr val="FFFFFF"/>
          </a:solid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US" sz="3600">
                <a:ea typeface="ＭＳ Ｐゴシック" pitchFamily="-65" charset="-128"/>
                <a:cs typeface="ＭＳ Ｐゴシック" pitchFamily="-65" charset="-128"/>
              </a:rPr>
              <a:t>Qualitative sustainability evaluation</a:t>
            </a:r>
          </a:p>
        </p:txBody>
      </p:sp>
      <p:pic>
        <p:nvPicPr>
          <p:cNvPr id="73731" name="Content Placeholder 3" descr="Info structure.ai"/>
          <p:cNvPicPr>
            <a:picLocks noGrp="1" noChangeAspect="1"/>
          </p:cNvPicPr>
          <p:nvPr>
            <p:ph idx="1"/>
          </p:nvPr>
        </p:nvPicPr>
        <p:blipFill>
          <a:blip r:embed="rId2"/>
          <a:srcRect t="3574" b="19057"/>
          <a:stretch>
            <a:fillRect/>
          </a:stretch>
        </p:blipFill>
        <p:spPr>
          <a:xfrm>
            <a:off x="0" y="1858963"/>
            <a:ext cx="9144000" cy="4999037"/>
          </a:xfrm>
          <a:solidFill>
            <a:schemeClr val="tx1"/>
          </a:solid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en-US" sz="3600">
                <a:ea typeface="ＭＳ Ｐゴシック" pitchFamily="-65" charset="-128"/>
                <a:cs typeface="ＭＳ Ｐゴシック" pitchFamily="-65" charset="-128"/>
              </a:rPr>
              <a:t>Assignment 2: Sustainability case study</a:t>
            </a:r>
          </a:p>
        </p:txBody>
      </p:sp>
      <p:sp>
        <p:nvSpPr>
          <p:cNvPr id="74755" name="Content Placeholder 2"/>
          <p:cNvSpPr>
            <a:spLocks noGrp="1"/>
          </p:cNvSpPr>
          <p:nvPr>
            <p:ph idx="1"/>
          </p:nvPr>
        </p:nvSpPr>
        <p:spPr/>
        <p:txBody>
          <a:bodyPr/>
          <a:lstStyle/>
          <a:p>
            <a:r>
              <a:rPr lang="en-US" sz="2400" dirty="0" smtClean="0">
                <a:ea typeface="ＭＳ Ｐゴシック" pitchFamily="-65" charset="-128"/>
                <a:cs typeface="ＭＳ Ｐゴシック" pitchFamily="-65" charset="-128"/>
              </a:rPr>
              <a:t>Consider &amp; discuss the sustainable (or unsustainable) manufacture of your product autopsy components</a:t>
            </a:r>
            <a:endParaRPr lang="en-US" sz="2400" dirty="0" smtClean="0">
              <a:ea typeface="ＭＳ Ｐゴシック" pitchFamily="-65" charset="-128"/>
              <a:cs typeface="ＭＳ Ｐゴシック" pitchFamily="-65" charset="-128"/>
            </a:endParaRPr>
          </a:p>
          <a:p>
            <a:pPr lvl="1"/>
            <a:r>
              <a:rPr lang="en-US" sz="2000" dirty="0" smtClean="0"/>
              <a:t>Refer to the Brief, Deliverables and grading </a:t>
            </a:r>
            <a:r>
              <a:rPr lang="en-US" sz="2000" dirty="0" smtClean="0">
                <a:hlinkClick r:id="rId2"/>
              </a:rPr>
              <a:t>here</a:t>
            </a:r>
            <a:r>
              <a:rPr lang="en-US" sz="2000" dirty="0" smtClean="0"/>
              <a:t>.</a:t>
            </a:r>
          </a:p>
          <a:p>
            <a:pPr lvl="1"/>
            <a:r>
              <a:rPr lang="en-US" sz="2000" dirty="0" smtClean="0"/>
              <a:t>Map results to comparative diagrams.</a:t>
            </a:r>
          </a:p>
          <a:p>
            <a:r>
              <a:rPr lang="en-US" sz="2400" dirty="0" smtClean="0">
                <a:ea typeface="ＭＳ Ｐゴシック" pitchFamily="-65" charset="-128"/>
                <a:cs typeface="ＭＳ Ｐゴシック" pitchFamily="-65" charset="-128"/>
              </a:rPr>
              <a:t>This assignment will require you to document your design development and outcomes through the preparation of an A4 landscape digital PDF </a:t>
            </a:r>
            <a:r>
              <a:rPr lang="en-US" sz="2400" dirty="0" smtClean="0">
                <a:ea typeface="ＭＳ Ｐゴシック" pitchFamily="-65" charset="-128"/>
                <a:cs typeface="ＭＳ Ｐゴシック" pitchFamily="-65" charset="-128"/>
              </a:rPr>
              <a:t>portfolio or html document.</a:t>
            </a:r>
            <a:endParaRPr lang="en-US" sz="2400" dirty="0" smtClean="0">
              <a:ea typeface="ＭＳ Ｐゴシック" pitchFamily="-65" charset="-128"/>
              <a:cs typeface="ＭＳ Ｐゴシック" pitchFamily="-65" charset="-128"/>
            </a:endParaRPr>
          </a:p>
          <a:p>
            <a:pPr lvl="1"/>
            <a:r>
              <a:rPr lang="en-US" sz="2000" dirty="0" smtClean="0"/>
              <a:t>Duration: weeks 6-9</a:t>
            </a:r>
          </a:p>
          <a:p>
            <a:pPr lvl="1"/>
            <a:r>
              <a:rPr lang="en-US" sz="2000" dirty="0" smtClean="0"/>
              <a:t>Weekly discourse: You will present your work each week through a variety of methods including verbal presentations.</a:t>
            </a:r>
          </a:p>
          <a:p>
            <a:pPr lvl="1"/>
            <a:r>
              <a:rPr lang="en-US" sz="2000" dirty="0" smtClean="0"/>
              <a:t>Final presentation of assessment task two will be in Week 10.</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sz="3600">
                <a:ea typeface="ＭＳ Ｐゴシック" pitchFamily="-65" charset="-128"/>
                <a:cs typeface="ＭＳ Ｐゴシック" pitchFamily="-65" charset="-128"/>
              </a:rPr>
              <a:t>Assignment 2: Sustainability case study</a:t>
            </a:r>
          </a:p>
        </p:txBody>
      </p:sp>
      <p:sp>
        <p:nvSpPr>
          <p:cNvPr id="75779" name="Content Placeholder 2"/>
          <p:cNvSpPr>
            <a:spLocks noGrp="1"/>
          </p:cNvSpPr>
          <p:nvPr>
            <p:ph idx="1"/>
          </p:nvPr>
        </p:nvSpPr>
        <p:spPr/>
        <p:txBody>
          <a:bodyPr/>
          <a:lstStyle/>
          <a:p>
            <a:r>
              <a:rPr lang="en-US" dirty="0">
                <a:ea typeface="ＭＳ Ｐゴシック" pitchFamily="-65" charset="-128"/>
                <a:cs typeface="ＭＳ Ｐゴシック" pitchFamily="-65" charset="-128"/>
              </a:rPr>
              <a:t>Assessment Weighting: 30% of overall course grade.</a:t>
            </a:r>
          </a:p>
          <a:p>
            <a:r>
              <a:rPr lang="en-US" dirty="0">
                <a:ea typeface="ＭＳ Ｐゴシック" pitchFamily="-65" charset="-128"/>
                <a:cs typeface="ＭＳ Ｐゴシック" pitchFamily="-65" charset="-128"/>
              </a:rPr>
              <a:t>Formats for submission:</a:t>
            </a:r>
          </a:p>
          <a:p>
            <a:pPr lvl="1"/>
            <a:r>
              <a:rPr lang="en-US" sz="2400" dirty="0"/>
              <a:t>An A4 landscape</a:t>
            </a:r>
            <a:r>
              <a:rPr lang="en-US" sz="2400" dirty="0" smtClean="0"/>
              <a:t> </a:t>
            </a:r>
            <a:r>
              <a:rPr lang="en-US" sz="2400" dirty="0" err="1" smtClean="0"/>
              <a:t>pdf</a:t>
            </a:r>
            <a:r>
              <a:rPr lang="en-US" sz="2400" dirty="0" smtClean="0"/>
              <a:t> or html </a:t>
            </a:r>
            <a:r>
              <a:rPr lang="en-US" sz="2400" dirty="0"/>
              <a:t>portfolio that shows your developmental</a:t>
            </a:r>
            <a:r>
              <a:rPr lang="en-US" sz="2400" dirty="0" smtClean="0"/>
              <a:t> discussions.</a:t>
            </a:r>
            <a:endParaRPr lang="en-US" sz="2400" dirty="0"/>
          </a:p>
          <a:p>
            <a:pPr lvl="1"/>
            <a:r>
              <a:rPr lang="en-US" sz="2400" dirty="0"/>
              <a:t>Save your portfolio in the following format and naming convention: </a:t>
            </a:r>
            <a:r>
              <a:rPr lang="en-US" sz="2400" dirty="0" smtClean="0"/>
              <a:t>Lastname_Firstname_GRAP2575_Assignment2</a:t>
            </a:r>
            <a:r>
              <a:rPr lang="en-US" sz="2400" dirty="0"/>
              <a:t>.</a:t>
            </a:r>
            <a:r>
              <a:rPr lang="en-US" sz="2400" dirty="0" smtClean="0"/>
              <a:t>pdf</a:t>
            </a:r>
          </a:p>
          <a:p>
            <a:pPr lvl="1"/>
            <a:r>
              <a:rPr lang="en-US" sz="2400" dirty="0" smtClean="0"/>
              <a:t>Submit to </a:t>
            </a:r>
            <a:r>
              <a:rPr lang="en-US" sz="2400" dirty="0" err="1" smtClean="0"/>
              <a:t>MyRMIT</a:t>
            </a:r>
            <a:r>
              <a:rPr lang="en-US" sz="2400" dirty="0" smtClean="0"/>
              <a:t> Wiki by 9am, Week 10</a:t>
            </a:r>
            <a:endParaRPr lang="en-US" sz="2400" dirty="0" smtClean="0"/>
          </a:p>
          <a:p>
            <a:endParaRPr lang="en-US" sz="2400" dirty="0">
              <a:ea typeface="ＭＳ Ｐゴシック" pitchFamily="-65" charset="-128"/>
              <a:cs typeface="ＭＳ Ｐゴシック" pitchFamily="-65" charset="-128"/>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pPr eaLnBrk="1" hangingPunct="1"/>
            <a:r>
              <a:rPr lang="en-US">
                <a:ea typeface="ＭＳ Ｐゴシック" pitchFamily="-65" charset="-128"/>
                <a:cs typeface="ＭＳ Ｐゴシック" pitchFamily="-65" charset="-128"/>
              </a:rPr>
              <a:t>Week #5 – Homework</a:t>
            </a:r>
          </a:p>
        </p:txBody>
      </p:sp>
      <p:sp>
        <p:nvSpPr>
          <p:cNvPr id="76803" name="Subtitle 2"/>
          <p:cNvSpPr>
            <a:spLocks noGrp="1"/>
          </p:cNvSpPr>
          <p:nvPr>
            <p:ph sz="half" idx="1"/>
          </p:nvPr>
        </p:nvSpPr>
        <p:spPr/>
        <p:txBody>
          <a:bodyPr/>
          <a:lstStyle/>
          <a:p>
            <a:pPr eaLnBrk="1" hangingPunct="1">
              <a:buFont typeface="Arial" pitchFamily="-65" charset="0"/>
              <a:buNone/>
            </a:pPr>
            <a:r>
              <a:rPr lang="en-AU" sz="2000" b="1" i="1">
                <a:ea typeface="ＭＳ Ｐゴシック" pitchFamily="-65" charset="-128"/>
                <a:cs typeface="ＭＳ Ｐゴシック" pitchFamily="-65" charset="-128"/>
              </a:rPr>
              <a:t>Product Sustainability Analysis</a:t>
            </a:r>
          </a:p>
          <a:p>
            <a:pPr eaLnBrk="1" hangingPunct="1"/>
            <a:r>
              <a:rPr lang="en-AU" sz="2000">
                <a:ea typeface="ＭＳ Ｐゴシック" pitchFamily="-65" charset="-128"/>
                <a:cs typeface="ＭＳ Ｐゴシック" pitchFamily="-65" charset="-128"/>
              </a:rPr>
              <a:t>Undertake a qualitative analysis of your product based on sustainable design principles</a:t>
            </a:r>
          </a:p>
          <a:p>
            <a:pPr lvl="1" eaLnBrk="1" hangingPunct="1"/>
            <a:r>
              <a:rPr lang="en-AU" sz="1600"/>
              <a:t>material selection</a:t>
            </a:r>
          </a:p>
          <a:p>
            <a:pPr lvl="1" eaLnBrk="1" hangingPunct="1"/>
            <a:r>
              <a:rPr lang="en-AU" sz="1600"/>
              <a:t>manufacturing processes</a:t>
            </a:r>
          </a:p>
          <a:p>
            <a:pPr lvl="1" eaLnBrk="1" hangingPunct="1"/>
            <a:r>
              <a:rPr lang="en-AU" sz="1600"/>
              <a:t>assembly / disassembly</a:t>
            </a:r>
          </a:p>
          <a:p>
            <a:pPr lvl="1" eaLnBrk="1" hangingPunct="1"/>
            <a:r>
              <a:rPr lang="en-AU" sz="1600"/>
              <a:t>Format PDF document with annotated images/sketches.</a:t>
            </a:r>
          </a:p>
        </p:txBody>
      </p:sp>
      <p:sp>
        <p:nvSpPr>
          <p:cNvPr id="76804" name="Content Placeholder 6"/>
          <p:cNvSpPr>
            <a:spLocks noGrp="1"/>
          </p:cNvSpPr>
          <p:nvPr>
            <p:ph sz="half" idx="2"/>
          </p:nvPr>
        </p:nvSpPr>
        <p:spPr/>
        <p:txBody>
          <a:bodyPr/>
          <a:lstStyle/>
          <a:p>
            <a:pPr eaLnBrk="1" hangingPunct="1">
              <a:buFont typeface="Arial" pitchFamily="-65" charset="0"/>
              <a:buNone/>
            </a:pPr>
            <a:r>
              <a:rPr lang="en-AU" sz="2000" b="1" i="1">
                <a:ea typeface="ＭＳ Ｐゴシック" pitchFamily="-65" charset="-128"/>
                <a:cs typeface="ＭＳ Ｐゴシック" pitchFamily="-65" charset="-128"/>
              </a:rPr>
              <a:t>Task beyond class</a:t>
            </a:r>
          </a:p>
          <a:p>
            <a:pPr eaLnBrk="1" hangingPunct="1"/>
            <a:r>
              <a:rPr lang="en-AU" sz="2000">
                <a:ea typeface="ＭＳ Ｐゴシック" pitchFamily="-65" charset="-128"/>
                <a:cs typeface="ＭＳ Ｐゴシック" pitchFamily="-65" charset="-128"/>
              </a:rPr>
              <a:t>Complete the qualitative analysis based on the format required for submission.</a:t>
            </a:r>
          </a:p>
          <a:p>
            <a:pPr eaLnBrk="1" hangingPunct="1"/>
            <a:r>
              <a:rPr lang="en-AU" sz="2000">
                <a:ea typeface="ＭＳ Ｐゴシック" pitchFamily="-65" charset="-128"/>
                <a:cs typeface="ＭＳ Ｐゴシック" pitchFamily="-65" charset="-128"/>
              </a:rPr>
              <a:t>Source a product that you consider to be a good sustainable design and a product that is a poor sustainable design.</a:t>
            </a:r>
          </a:p>
        </p:txBody>
      </p:sp>
      <p:sp>
        <p:nvSpPr>
          <p:cNvPr id="76805" name="TextBox 7"/>
          <p:cNvSpPr txBox="1">
            <a:spLocks noChangeArrowheads="1"/>
          </p:cNvSpPr>
          <p:nvPr/>
        </p:nvSpPr>
        <p:spPr bwMode="auto">
          <a:xfrm>
            <a:off x="782638" y="5478463"/>
            <a:ext cx="7904162" cy="922337"/>
          </a:xfrm>
          <a:prstGeom prst="rect">
            <a:avLst/>
          </a:prstGeom>
          <a:noFill/>
          <a:ln w="9525">
            <a:solidFill>
              <a:schemeClr val="tx1">
                <a:alpha val="0"/>
              </a:schemeClr>
            </a:solidFill>
            <a:miter lim="800000"/>
            <a:headEnd/>
            <a:tailEnd/>
          </a:ln>
        </p:spPr>
        <p:txBody>
          <a:bodyPr>
            <a:prstTxWarp prst="textNoShape">
              <a:avLst/>
            </a:prstTxWarp>
            <a:spAutoFit/>
          </a:bodyPr>
          <a:lstStyle/>
          <a:p>
            <a:r>
              <a:rPr lang="en-AU"/>
              <a:t>To be uploaded onto </a:t>
            </a:r>
            <a:r>
              <a:rPr lang="en-AU">
                <a:solidFill>
                  <a:srgbClr val="FFFF00"/>
                </a:solidFill>
              </a:rPr>
              <a:t>myRMIT</a:t>
            </a:r>
            <a:r>
              <a:rPr lang="en-AU"/>
              <a:t> before the next class and/or to bring into class week six. Read Material profiles introduction (Edn.2: p.196 - 204) (Edn.3: p.243 - 254) </a:t>
            </a:r>
          </a:p>
        </p:txBody>
      </p:sp>
      <p:cxnSp>
        <p:nvCxnSpPr>
          <p:cNvPr id="9" name="Straight Connector 8"/>
          <p:cNvCxnSpPr>
            <a:cxnSpLocks noChangeShapeType="1"/>
          </p:cNvCxnSpPr>
          <p:nvPr/>
        </p:nvCxnSpPr>
        <p:spPr bwMode="auto">
          <a:xfrm>
            <a:off x="457200" y="5416550"/>
            <a:ext cx="8229600" cy="1588"/>
          </a:xfrm>
          <a:prstGeom prst="line">
            <a:avLst/>
          </a:prstGeom>
          <a:noFill/>
          <a:ln w="25400">
            <a:solidFill>
              <a:srgbClr val="FFFF00"/>
            </a:solidFill>
            <a:round/>
            <a:headEnd/>
            <a:tailEnd/>
          </a:ln>
          <a:effectLst>
            <a:outerShdw blurRad="40000" dist="20000" dir="5400000" rotWithShape="0">
              <a:srgbClr val="000000">
                <a:alpha val="37999"/>
              </a:srgbClr>
            </a:outerShdw>
          </a:effectLst>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z="3600">
                <a:ea typeface="ＭＳ Ｐゴシック" pitchFamily="-65" charset="-128"/>
                <a:cs typeface="ＭＳ Ｐゴシック" pitchFamily="-65" charset="-128"/>
              </a:rPr>
              <a:t>Qualitative sustainability evaluation</a:t>
            </a:r>
          </a:p>
        </p:txBody>
      </p:sp>
      <p:pic>
        <p:nvPicPr>
          <p:cNvPr id="20483" name="Content Placeholder 6" descr="Info structure.ai"/>
          <p:cNvPicPr>
            <a:picLocks noGrp="1" noChangeAspect="1"/>
          </p:cNvPicPr>
          <p:nvPr>
            <p:ph idx="1"/>
          </p:nvPr>
        </p:nvPicPr>
        <p:blipFill>
          <a:blip r:embed="rId2"/>
          <a:srcRect t="4764" b="19057"/>
          <a:stretch>
            <a:fillRect/>
          </a:stretch>
        </p:blipFill>
        <p:spPr>
          <a:xfrm>
            <a:off x="0" y="1936750"/>
            <a:ext cx="9144000" cy="4921250"/>
          </a:xfrm>
          <a:solidFill>
            <a:srgbClr val="FFFFFF"/>
          </a:solid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r>
              <a:rPr lang="en-AU">
                <a:ea typeface="ＭＳ Ｐゴシック" pitchFamily="-65" charset="-128"/>
                <a:cs typeface="ＭＳ Ｐゴシック" pitchFamily="-65" charset="-128"/>
              </a:rPr>
              <a:t>Homework</a:t>
            </a:r>
            <a:endParaRPr lang="en-US">
              <a:ea typeface="ＭＳ Ｐゴシック" pitchFamily="-65" charset="-128"/>
              <a:cs typeface="ＭＳ Ｐゴシック" pitchFamily="-65" charset="-128"/>
            </a:endParaRPr>
          </a:p>
        </p:txBody>
      </p:sp>
      <p:sp>
        <p:nvSpPr>
          <p:cNvPr id="78851" name="Content Placeholder 2"/>
          <p:cNvSpPr>
            <a:spLocks noGrp="1"/>
          </p:cNvSpPr>
          <p:nvPr>
            <p:ph idx="1"/>
          </p:nvPr>
        </p:nvSpPr>
        <p:spPr/>
        <p:txBody>
          <a:bodyPr/>
          <a:lstStyle/>
          <a:p>
            <a:r>
              <a:rPr lang="en-US">
                <a:ea typeface="ＭＳ Ｐゴシック" pitchFamily="-65" charset="-128"/>
                <a:cs typeface="ＭＳ Ｐゴシック" pitchFamily="-65" charset="-128"/>
              </a:rPr>
              <a:t>Blackboard interaction is necessary to remain in touch</a:t>
            </a:r>
          </a:p>
          <a:p>
            <a:r>
              <a:rPr lang="en-US">
                <a:ea typeface="ＭＳ Ｐゴシック" pitchFamily="-65" charset="-128"/>
                <a:cs typeface="ＭＳ Ｐゴシック" pitchFamily="-65" charset="-128"/>
              </a:rPr>
              <a:t>Log in at least once a week</a:t>
            </a:r>
          </a:p>
          <a:p>
            <a:r>
              <a:rPr lang="en-US">
                <a:ea typeface="ＭＳ Ｐゴシック" pitchFamily="-65" charset="-128"/>
                <a:cs typeface="ＭＳ Ｐゴシック" pitchFamily="-65" charset="-128"/>
              </a:rPr>
              <a:t>Check messages</a:t>
            </a:r>
          </a:p>
          <a:p>
            <a:r>
              <a:rPr lang="en-US">
                <a:ea typeface="ＭＳ Ｐゴシック" pitchFamily="-65" charset="-128"/>
                <a:cs typeface="ＭＳ Ｐゴシック" pitchFamily="-65" charset="-128"/>
              </a:rPr>
              <a:t>Upload content of interest to group</a:t>
            </a:r>
          </a:p>
          <a:p>
            <a:r>
              <a:rPr lang="en-US">
                <a:ea typeface="ＭＳ Ｐゴシック" pitchFamily="-65" charset="-128"/>
                <a:cs typeface="ＭＳ Ｐゴシック" pitchFamily="-65" charset="-128"/>
              </a:rPr>
              <a:t>Start collaborating</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506" name="Picture 3" descr="fuller_domeovermanhattan.jpg"/>
          <p:cNvPicPr>
            <a:picLocks noChangeAspect="1"/>
          </p:cNvPicPr>
          <p:nvPr/>
        </p:nvPicPr>
        <p:blipFill>
          <a:blip r:embed="rId2"/>
          <a:srcRect b="4169"/>
          <a:stretch>
            <a:fillRect/>
          </a:stretch>
        </p:blipFill>
        <p:spPr bwMode="auto">
          <a:xfrm>
            <a:off x="0" y="0"/>
            <a:ext cx="9144000" cy="6832600"/>
          </a:xfrm>
          <a:prstGeom prst="rect">
            <a:avLst/>
          </a:prstGeom>
          <a:noFill/>
          <a:ln w="9525">
            <a:noFill/>
            <a:miter lim="800000"/>
            <a:headEnd/>
            <a:tailEnd/>
          </a:ln>
        </p:spPr>
      </p:pic>
      <p:sp>
        <p:nvSpPr>
          <p:cNvPr id="21507" name="Title 1"/>
          <p:cNvSpPr>
            <a:spLocks noGrp="1"/>
          </p:cNvSpPr>
          <p:nvPr>
            <p:ph type="title"/>
          </p:nvPr>
        </p:nvSpPr>
        <p:spPr/>
        <p:txBody>
          <a:bodyPr/>
          <a:lstStyle/>
          <a:p>
            <a:r>
              <a:rPr lang="en-US">
                <a:ea typeface="ＭＳ Ｐゴシック" pitchFamily="-65" charset="-128"/>
                <a:cs typeface="ＭＳ Ｐゴシック" pitchFamily="-65" charset="-128"/>
              </a:rPr>
              <a:t>Richard Buckminster Fuller</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2530" name="Picture 3" descr="bucky-dome (1).jpg"/>
          <p:cNvPicPr>
            <a:picLocks noChangeAspect="1"/>
          </p:cNvPicPr>
          <p:nvPr/>
        </p:nvPicPr>
        <p:blipFill>
          <a:blip r:embed="rId2"/>
          <a:srcRect/>
          <a:stretch>
            <a:fillRect/>
          </a:stretch>
        </p:blipFill>
        <p:spPr bwMode="auto">
          <a:xfrm>
            <a:off x="0" y="0"/>
            <a:ext cx="9144000" cy="3306763"/>
          </a:xfrm>
          <a:prstGeom prst="rect">
            <a:avLst/>
          </a:prstGeom>
          <a:noFill/>
          <a:ln w="9525">
            <a:noFill/>
            <a:miter lim="800000"/>
            <a:headEnd/>
            <a:tailEnd/>
          </a:ln>
        </p:spPr>
      </p:pic>
      <p:sp>
        <p:nvSpPr>
          <p:cNvPr id="22531" name="Title 1"/>
          <p:cNvSpPr>
            <a:spLocks noGrp="1"/>
          </p:cNvSpPr>
          <p:nvPr>
            <p:ph type="title"/>
          </p:nvPr>
        </p:nvSpPr>
        <p:spPr/>
        <p:txBody>
          <a:bodyPr/>
          <a:lstStyle/>
          <a:p>
            <a:r>
              <a:rPr lang="en-US">
                <a:ea typeface="ＭＳ Ｐゴシック" pitchFamily="-65" charset="-128"/>
                <a:cs typeface="ＭＳ Ｐゴシック" pitchFamily="-65" charset="-128"/>
              </a:rPr>
              <a:t>Richard Buckminster Fuller</a:t>
            </a:r>
          </a:p>
        </p:txBody>
      </p:sp>
      <p:sp>
        <p:nvSpPr>
          <p:cNvPr id="22532" name="Content Placeholder 2"/>
          <p:cNvSpPr>
            <a:spLocks noGrp="1"/>
          </p:cNvSpPr>
          <p:nvPr>
            <p:ph idx="1"/>
          </p:nvPr>
        </p:nvSpPr>
        <p:spPr>
          <a:xfrm>
            <a:off x="457200" y="3429000"/>
            <a:ext cx="8229600" cy="3429000"/>
          </a:xfrm>
        </p:spPr>
        <p:txBody>
          <a:bodyPr/>
          <a:lstStyle/>
          <a:p>
            <a:r>
              <a:rPr lang="en-US">
                <a:ea typeface="ＭＳ Ｐゴシック" pitchFamily="-65" charset="-128"/>
                <a:cs typeface="ＭＳ Ｐゴシック" pitchFamily="-65" charset="-128"/>
              </a:rPr>
              <a:t>R. Buckminster Fuller was one of the first designers to advocate a sustainable, inclusive approach to design back in the 1920s.</a:t>
            </a:r>
          </a:p>
          <a:p>
            <a:pPr lvl="1"/>
            <a:r>
              <a:rPr lang="en-US"/>
              <a:t>He developed ideas around ‘Ephemeralisation’ - humanity learning to do more with less.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3554" name="Picture 3" descr="Papanek-waterdrum4.jpg"/>
          <p:cNvPicPr>
            <a:picLocks noChangeAspect="1"/>
          </p:cNvPicPr>
          <p:nvPr/>
        </p:nvPicPr>
        <p:blipFill>
          <a:blip r:embed="rId2"/>
          <a:srcRect/>
          <a:stretch>
            <a:fillRect/>
          </a:stretch>
        </p:blipFill>
        <p:spPr bwMode="auto">
          <a:xfrm>
            <a:off x="0" y="1543050"/>
            <a:ext cx="9144000" cy="5314950"/>
          </a:xfrm>
          <a:prstGeom prst="rect">
            <a:avLst/>
          </a:prstGeom>
          <a:noFill/>
          <a:ln w="9525">
            <a:noFill/>
            <a:miter lim="800000"/>
            <a:headEnd/>
            <a:tailEnd/>
          </a:ln>
        </p:spPr>
      </p:pic>
      <p:sp>
        <p:nvSpPr>
          <p:cNvPr id="23555" name="Title 1"/>
          <p:cNvSpPr>
            <a:spLocks noGrp="1"/>
          </p:cNvSpPr>
          <p:nvPr>
            <p:ph type="title"/>
          </p:nvPr>
        </p:nvSpPr>
        <p:spPr/>
        <p:txBody>
          <a:bodyPr/>
          <a:lstStyle/>
          <a:p>
            <a:r>
              <a:rPr lang="en-US">
                <a:ea typeface="ＭＳ Ｐゴシック" pitchFamily="-65" charset="-128"/>
                <a:cs typeface="ＭＳ Ｐゴシック" pitchFamily="-65" charset="-128"/>
              </a:rPr>
              <a:t>Victor Papanek </a:t>
            </a:r>
          </a:p>
        </p:txBody>
      </p:sp>
      <p:sp>
        <p:nvSpPr>
          <p:cNvPr id="23556" name="Content Placeholder 2"/>
          <p:cNvSpPr>
            <a:spLocks noGrp="1"/>
          </p:cNvSpPr>
          <p:nvPr>
            <p:ph idx="1"/>
          </p:nvPr>
        </p:nvSpPr>
        <p:spPr>
          <a:xfrm>
            <a:off x="457200" y="2019300"/>
            <a:ext cx="7213600" cy="4525963"/>
          </a:xfrm>
        </p:spPr>
        <p:txBody>
          <a:bodyPr/>
          <a:lstStyle/>
          <a:p>
            <a:r>
              <a:rPr lang="en-US">
                <a:ea typeface="ＭＳ Ｐゴシック" pitchFamily="-65" charset="-128"/>
                <a:cs typeface="ＭＳ Ｐゴシック" pitchFamily="-65" charset="-128"/>
              </a:rPr>
              <a:t>Victor Papanek published ‘Design for the Real World: Human Ecology and Social Change’ back in 1971.</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9234</TotalTime>
  <Words>2223</Words>
  <Application>Microsoft Macintosh PowerPoint</Application>
  <PresentationFormat>On-screen Show (4:3)</PresentationFormat>
  <Paragraphs>239</Paragraphs>
  <Slides>60</Slides>
  <Notes>2</Notes>
  <HiddenSlides>0</HiddenSlides>
  <MMClips>0</MMClips>
  <ScaleCrop>false</ScaleCrop>
  <HeadingPairs>
    <vt:vector size="6" baseType="variant">
      <vt:variant>
        <vt:lpstr>Fonts Used</vt:lpstr>
      </vt:variant>
      <vt:variant>
        <vt:i4>3</vt:i4>
      </vt:variant>
      <vt:variant>
        <vt:lpstr>Design Template</vt:lpstr>
      </vt:variant>
      <vt:variant>
        <vt:i4>1</vt:i4>
      </vt:variant>
      <vt:variant>
        <vt:lpstr>Slide Titles</vt:lpstr>
      </vt:variant>
      <vt:variant>
        <vt:i4>60</vt:i4>
      </vt:variant>
    </vt:vector>
  </HeadingPairs>
  <TitlesOfParts>
    <vt:vector size="64" baseType="lpstr">
      <vt:lpstr>Arial</vt:lpstr>
      <vt:lpstr>ＭＳ Ｐゴシック</vt:lpstr>
      <vt:lpstr>Calibri</vt:lpstr>
      <vt:lpstr>Office Theme</vt:lpstr>
      <vt:lpstr>Advanced Industrial Design Engineering</vt:lpstr>
      <vt:lpstr>Engineering Autopsy</vt:lpstr>
      <vt:lpstr>Sustainability</vt:lpstr>
      <vt:lpstr>Sustainability</vt:lpstr>
      <vt:lpstr>Week #5 – Sustainability analysis</vt:lpstr>
      <vt:lpstr>Qualitative sustainability evaluation</vt:lpstr>
      <vt:lpstr>Richard Buckminster Fuller</vt:lpstr>
      <vt:lpstr>Richard Buckminster Fuller</vt:lpstr>
      <vt:lpstr>Victor Papanek </vt:lpstr>
      <vt:lpstr>Victor Papanek </vt:lpstr>
      <vt:lpstr>Articulating ‘sustainability’</vt:lpstr>
      <vt:lpstr>Sustainability in the media</vt:lpstr>
      <vt:lpstr>Paradoxes of sustainability</vt:lpstr>
      <vt:lpstr>An ecology of sustainability</vt:lpstr>
      <vt:lpstr>Open systems</vt:lpstr>
      <vt:lpstr>The visualization of systems</vt:lpstr>
      <vt:lpstr>The interpretation of systems</vt:lpstr>
      <vt:lpstr>The visualization of systems</vt:lpstr>
      <vt:lpstr>Exposing the system schema</vt:lpstr>
      <vt:lpstr>System boundaries</vt:lpstr>
      <vt:lpstr>System boundaries</vt:lpstr>
      <vt:lpstr>Sustainable innovation</vt:lpstr>
      <vt:lpstr>The new originality</vt:lpstr>
      <vt:lpstr>Emerging systems</vt:lpstr>
      <vt:lpstr>Emerging systems</vt:lpstr>
      <vt:lpstr>Emerging production systems</vt:lpstr>
      <vt:lpstr>Water footprint</vt:lpstr>
      <vt:lpstr>Water footprint</vt:lpstr>
      <vt:lpstr>Product Life Cycle</vt:lpstr>
      <vt:lpstr>Phase of life analysis</vt:lpstr>
      <vt:lpstr>The goals for material efficiency</vt:lpstr>
      <vt:lpstr>Strategies for material efficiency</vt:lpstr>
      <vt:lpstr>Re-engineering &amp; life extension</vt:lpstr>
      <vt:lpstr>Re-engineering &amp; life extension</vt:lpstr>
      <vt:lpstr>Why do we throw things away?</vt:lpstr>
      <vt:lpstr>Why do we throw things away?</vt:lpstr>
      <vt:lpstr>Embodied energy &amp; market value</vt:lpstr>
      <vt:lpstr>Re-use &amp; recycling</vt:lpstr>
      <vt:lpstr>Re-use &amp; recycling</vt:lpstr>
      <vt:lpstr>Designing with recycled materials</vt:lpstr>
      <vt:lpstr>Energy consumption</vt:lpstr>
      <vt:lpstr>Embodied energy &amp; CO2 footprint</vt:lpstr>
      <vt:lpstr>Embodied energy</vt:lpstr>
      <vt:lpstr>Embodied energy</vt:lpstr>
      <vt:lpstr>Embodied energy by unit volume</vt:lpstr>
      <vt:lpstr>Embodied energy by overall usage</vt:lpstr>
      <vt:lpstr>Embodied energy &amp; flexibility</vt:lpstr>
      <vt:lpstr>Embodied energy &amp; strength</vt:lpstr>
      <vt:lpstr>What about packaging?</vt:lpstr>
      <vt:lpstr>What about packaging?</vt:lpstr>
      <vt:lpstr>Slide 51</vt:lpstr>
      <vt:lpstr>…and Bio-polymers?</vt:lpstr>
      <vt:lpstr>…and Bio-polymers?</vt:lpstr>
      <vt:lpstr>Polylactic acid (PLA) </vt:lpstr>
      <vt:lpstr>Qualitative sustainability evaluation</vt:lpstr>
      <vt:lpstr>Qualitative sustainability evaluation</vt:lpstr>
      <vt:lpstr>Assignment 2: Sustainability case study</vt:lpstr>
      <vt:lpstr>Assignment 2: Sustainability case study</vt:lpstr>
      <vt:lpstr>Week #5 – Homework</vt:lpstr>
      <vt:lpstr>Homework</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Heading</dc:title>
  <dc:creator>Richard Butcher</dc:creator>
  <cp:lastModifiedBy>Richard Butcher</cp:lastModifiedBy>
  <cp:revision>212</cp:revision>
  <cp:lastPrinted>2014-03-06T20:47:34Z</cp:lastPrinted>
  <dcterms:created xsi:type="dcterms:W3CDTF">2014-08-20T14:05:51Z</dcterms:created>
  <dcterms:modified xsi:type="dcterms:W3CDTF">2014-08-21T15:04:59Z</dcterms:modified>
</cp:coreProperties>
</file>